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725" r:id="rId1"/>
  </p:sldMasterIdLst>
  <p:notesMasterIdLst>
    <p:notesMasterId r:id="rId22"/>
  </p:notesMasterIdLst>
  <p:handoutMasterIdLst>
    <p:handoutMasterId r:id="rId23"/>
  </p:handoutMasterIdLst>
  <p:sldIdLst>
    <p:sldId id="647" r:id="rId2"/>
    <p:sldId id="669" r:id="rId3"/>
    <p:sldId id="672" r:id="rId4"/>
    <p:sldId id="693" r:id="rId5"/>
    <p:sldId id="694" r:id="rId6"/>
    <p:sldId id="695" r:id="rId7"/>
    <p:sldId id="696" r:id="rId8"/>
    <p:sldId id="702" r:id="rId9"/>
    <p:sldId id="704" r:id="rId10"/>
    <p:sldId id="713" r:id="rId11"/>
    <p:sldId id="714" r:id="rId12"/>
    <p:sldId id="715" r:id="rId13"/>
    <p:sldId id="709" r:id="rId14"/>
    <p:sldId id="706" r:id="rId15"/>
    <p:sldId id="707" r:id="rId16"/>
    <p:sldId id="717" r:id="rId17"/>
    <p:sldId id="705" r:id="rId18"/>
    <p:sldId id="716" r:id="rId19"/>
    <p:sldId id="699" r:id="rId20"/>
    <p:sldId id="692" r:id="rId21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0"/>
    <a:srgbClr val="000000"/>
    <a:srgbClr val="41BEFF"/>
    <a:srgbClr val="FF8000"/>
    <a:srgbClr val="CB6C1D"/>
    <a:srgbClr val="ECE8C2"/>
    <a:srgbClr val="91AC6B"/>
    <a:srgbClr val="074F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472" autoAdjust="0"/>
    <p:restoredTop sz="95662" autoAdjust="0"/>
  </p:normalViewPr>
  <p:slideViewPr>
    <p:cSldViewPr>
      <p:cViewPr varScale="1">
        <p:scale>
          <a:sx n="94" d="100"/>
          <a:sy n="94" d="100"/>
        </p:scale>
        <p:origin x="-960" y="-67"/>
      </p:cViewPr>
      <p:guideLst>
        <p:guide orient="horz" pos="2160"/>
        <p:guide orient="horz" pos="618"/>
        <p:guide orient="horz" pos="4042"/>
        <p:guide pos="5624"/>
        <p:guide pos="158"/>
        <p:guide pos="2880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‹Nr.›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9938"/>
            <a:ext cx="51149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Mastertextformat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858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wwwmatthes.in.tum.de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070508-Autor-Thema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378C296-2E0E-49B9-A8DE-0BFC3AB81C80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150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matthes.in.tum.de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7.gi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07" y="864066"/>
            <a:ext cx="9144508" cy="5993934"/>
          </a:xfrm>
          <a:prstGeom prst="rect">
            <a:avLst/>
          </a:prstGeom>
        </p:spPr>
      </p:pic>
      <p:sp>
        <p:nvSpPr>
          <p:cNvPr id="15" name="Rechteck 14"/>
          <p:cNvSpPr/>
          <p:nvPr userDrawn="1"/>
        </p:nvSpPr>
        <p:spPr>
          <a:xfrm>
            <a:off x="457199" y="2465917"/>
            <a:ext cx="8722802" cy="130223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sp>
        <p:nvSpPr>
          <p:cNvPr id="16" name="Textfeld 15">
            <a:hlinkClick r:id="rId3"/>
          </p:cNvPr>
          <p:cNvSpPr txBox="1"/>
          <p:nvPr userDrawn="1"/>
        </p:nvSpPr>
        <p:spPr>
          <a:xfrm>
            <a:off x="0" y="4821509"/>
            <a:ext cx="8133646" cy="114531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0" tIns="140400" rIns="144000" bIns="140400" rtlCol="0">
            <a:spAutoFit/>
          </a:bodyPr>
          <a:lstStyle/>
          <a:p>
            <a:pPr marL="176213" marR="0" indent="-1762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noProof="1" smtClean="0">
                <a:latin typeface="+mn-lt"/>
              </a:rPr>
              <a:t>* 	Faculty of Electrical Engineering, Instituto Superior Politécnico José A Echeverría, Marianao, La Habana. Cuba </a:t>
            </a:r>
          </a:p>
          <a:p>
            <a:pPr marL="176213" indent="-176213" algn="l"/>
            <a:r>
              <a:rPr lang="de-DE" sz="1400" noProof="1" smtClean="0">
                <a:latin typeface="+mn-lt"/>
              </a:rPr>
              <a:t>+	InfoAsset AG, Munich. Germany </a:t>
            </a:r>
          </a:p>
          <a:p>
            <a:pPr marL="176213" indent="-176213" algn="l"/>
            <a:r>
              <a:rPr lang="en-US" sz="1400" noProof="1" smtClean="0">
                <a:latin typeface="+mn-lt"/>
              </a:rPr>
              <a:t># 	Informatics</a:t>
            </a:r>
            <a:r>
              <a:rPr lang="en-US" sz="1400" baseline="0" noProof="1" smtClean="0">
                <a:latin typeface="+mn-lt"/>
              </a:rPr>
              <a:t> Department, </a:t>
            </a:r>
            <a:r>
              <a:rPr lang="en-US" sz="1400" noProof="1" smtClean="0">
                <a:latin typeface="+mn-lt"/>
              </a:rPr>
              <a:t>Technische Universität München, Munich. Germany </a:t>
            </a:r>
            <a:endParaRPr lang="en-US" sz="1400" noProof="1">
              <a:latin typeface="+mn-lt"/>
            </a:endParaRPr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465387"/>
            <a:ext cx="8686800" cy="1302763"/>
          </a:xfrm>
          <a:prstGeom prst="rect">
            <a:avLst/>
          </a:prstGeom>
          <a:noFill/>
          <a:ln>
            <a:noFill/>
          </a:ln>
        </p:spPr>
        <p:txBody>
          <a:bodyPr anchor="b" anchorCtr="0">
            <a:normAutofit/>
          </a:bodyPr>
          <a:lstStyle>
            <a:lvl1pPr marL="180000" algn="l">
              <a:defRPr sz="3200" b="1" i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 smtClean="0"/>
              <a:t>&lt;Title&gt;</a:t>
            </a:r>
            <a:endParaRPr lang="en-US" noProof="0" dirty="0"/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7199" y="3766608"/>
            <a:ext cx="8722802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>
            <a:lvl1pPr marL="180000" indent="0">
              <a:buFontTx/>
              <a:buNone/>
              <a:defRPr sz="18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 smtClean="0"/>
              <a:t>&lt;Presenter&gt; &lt;Date&gt; &lt;Location&gt;</a:t>
            </a:r>
            <a:endParaRPr lang="en-US" noProof="0" dirty="0"/>
          </a:p>
        </p:txBody>
      </p:sp>
      <p:pic>
        <p:nvPicPr>
          <p:cNvPr id="23" name="Bild 6" descr="TUMLogo_mZ_L_Vollflaeche_negativ_RGB (1)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089"/>
          <a:stretch/>
        </p:blipFill>
        <p:spPr>
          <a:xfrm>
            <a:off x="1238868" y="349434"/>
            <a:ext cx="1830684" cy="362712"/>
          </a:xfrm>
          <a:prstGeom prst="rect">
            <a:avLst/>
          </a:prstGeom>
        </p:spPr>
      </p:pic>
      <p:pic>
        <p:nvPicPr>
          <p:cNvPr id="24" name="Bild 6" descr="TUMLogo_mZ_L_Vollflaeche_negativ_RGB (1).png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199" y="349434"/>
            <a:ext cx="680487" cy="3627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44451"/>
            <a:ext cx="7535885" cy="720725"/>
          </a:xfrm>
        </p:spPr>
        <p:txBody>
          <a:bodyPr/>
          <a:lstStyle>
            <a:lvl1pPr>
              <a:defRPr lang="de-DE" sz="2400" b="0" baseline="0" smtClean="0">
                <a:solidFill>
                  <a:schemeClr val="bg1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 smtClean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 smtClean="0"/>
              <a:t>&lt;Text&gt;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81212"/>
            <a:ext cx="7535885" cy="360535"/>
          </a:xfrm>
        </p:spPr>
        <p:txBody>
          <a:bodyPr/>
          <a:lstStyle>
            <a:lvl1pPr>
              <a:defRPr lang="de-DE" sz="2400" b="0" baseline="0" smtClean="0">
                <a:solidFill>
                  <a:schemeClr val="bg1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 smtClean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 smtClean="0"/>
              <a:t>&lt;Text&gt;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441425"/>
            <a:ext cx="7561263" cy="395287"/>
          </a:xfrm>
        </p:spPr>
        <p:txBody>
          <a:bodyPr/>
          <a:lstStyle>
            <a:lvl1pPr>
              <a:defRPr sz="20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noProof="0" dirty="0" smtClean="0"/>
              <a:t>&lt;Subtitle&gt;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250827" y="981076"/>
            <a:ext cx="4244975" cy="5400675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&lt;Text&gt;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648201" y="981076"/>
            <a:ext cx="4244975" cy="5400675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&lt;Text&gt;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250827" y="981074"/>
            <a:ext cx="4246563" cy="661976"/>
          </a:xfr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 smtClean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250827" y="1643049"/>
            <a:ext cx="4246563" cy="4773625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 smtClean="0"/>
              <a:t>&lt;Format of Master 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981078"/>
            <a:ext cx="4248150" cy="661975"/>
          </a:xfr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 smtClean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45025" y="1643049"/>
            <a:ext cx="4248150" cy="4773625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 smtClean="0"/>
              <a:t>&lt;Format of Master 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44451"/>
            <a:ext cx="7535885" cy="720725"/>
          </a:xfrm>
        </p:spPr>
        <p:txBody>
          <a:bodyPr/>
          <a:lstStyle/>
          <a:p>
            <a:r>
              <a:rPr lang="en-US" noProof="0" dirty="0" smtClean="0"/>
              <a:t>&lt;Title&gt;</a:t>
            </a:r>
            <a:endParaRPr lang="en-US" noProof="0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 smtClean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 smtClean="0"/>
              <a:t>140709 Matthes Architecting intelligent content management services</a:t>
            </a:r>
            <a:endParaRPr lang="en-US" noProof="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‹Nr.›</a:t>
            </a:fld>
            <a:endParaRPr lang="en-US" noProof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77BDD-BB6C-4858-BC45-195633B2F28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50826" y="981076"/>
            <a:ext cx="8642351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 smtClean="0"/>
              <a:t>&lt;Text&gt;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44451"/>
            <a:ext cx="7535885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 smtClean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620"/>
            <a:ext cx="9180000" cy="6849379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>
          <a:xfrm>
            <a:off x="3400426" y="3543263"/>
            <a:ext cx="5154740" cy="29983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latin typeface="+mn-lt"/>
            </a:endParaRPr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883" y="3830121"/>
            <a:ext cx="751997" cy="396142"/>
          </a:xfrm>
          <a:prstGeom prst="rect">
            <a:avLst/>
          </a:prstGeom>
        </p:spPr>
      </p:pic>
      <p:pic>
        <p:nvPicPr>
          <p:cNvPr id="16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7950" y="3830121"/>
            <a:ext cx="1235373" cy="396142"/>
          </a:xfrm>
          <a:prstGeom prst="rect">
            <a:avLst/>
          </a:prstGeom>
        </p:spPr>
      </p:pic>
      <p:sp>
        <p:nvSpPr>
          <p:cNvPr id="17" name="Textfeld 16"/>
          <p:cNvSpPr txBox="1"/>
          <p:nvPr userDrawn="1"/>
        </p:nvSpPr>
        <p:spPr>
          <a:xfrm>
            <a:off x="5956825" y="4279801"/>
            <a:ext cx="2482850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0" dirty="0" smtClean="0">
                <a:latin typeface="+mn-lt"/>
              </a:rPr>
              <a:t>Technische Universität München</a:t>
            </a:r>
          </a:p>
          <a:p>
            <a:r>
              <a:rPr lang="en-US" sz="1050" noProof="0" dirty="0" smtClean="0">
                <a:latin typeface="+mn-lt"/>
              </a:rPr>
              <a:t>Department of Informatics</a:t>
            </a:r>
          </a:p>
          <a:p>
            <a:r>
              <a:rPr lang="en-US" sz="1050" noProof="0" dirty="0" smtClean="0">
                <a:latin typeface="+mn-lt"/>
              </a:rPr>
              <a:t>Chair of Software Engineering for Business Information Systems</a:t>
            </a:r>
          </a:p>
          <a:p>
            <a:endParaRPr lang="en-US" sz="1050" noProof="0" dirty="0" smtClean="0">
              <a:latin typeface="+mn-lt"/>
            </a:endParaRPr>
          </a:p>
          <a:p>
            <a:r>
              <a:rPr lang="en-US" sz="1050" noProof="0" dirty="0" smtClean="0">
                <a:latin typeface="+mn-lt"/>
              </a:rPr>
              <a:t>Boltzmannstraße 3</a:t>
            </a:r>
          </a:p>
          <a:p>
            <a:r>
              <a:rPr lang="en-US" sz="1050" noProof="0" dirty="0" smtClean="0">
                <a:latin typeface="+mn-lt"/>
              </a:rPr>
              <a:t>85748 Garching bei</a:t>
            </a:r>
            <a:r>
              <a:rPr lang="en-US" sz="1050" baseline="0" noProof="0" dirty="0" smtClean="0">
                <a:latin typeface="+mn-lt"/>
              </a:rPr>
              <a:t> München</a:t>
            </a:r>
          </a:p>
          <a:p>
            <a:endParaRPr lang="en-US" sz="1050" baseline="0" noProof="0" dirty="0" smtClean="0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0" dirty="0" smtClean="0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en-US" sz="1050" baseline="0" noProof="0" dirty="0" smtClean="0">
                <a:latin typeface="+mn-lt"/>
              </a:rPr>
              <a:t>Fax	+49.89.289.17136</a:t>
            </a:r>
          </a:p>
          <a:p>
            <a:endParaRPr lang="en-US" sz="1050" baseline="0" noProof="0" dirty="0" smtClean="0">
              <a:latin typeface="+mn-lt"/>
            </a:endParaRPr>
          </a:p>
          <a:p>
            <a:endParaRPr lang="en-US" sz="1050" baseline="0" noProof="0" dirty="0" smtClean="0">
              <a:latin typeface="+mn-lt"/>
            </a:endParaRPr>
          </a:p>
          <a:p>
            <a:r>
              <a:rPr lang="en-US" sz="1050" baseline="0" noProof="0" dirty="0" smtClean="0">
                <a:latin typeface="+mn-lt"/>
                <a:hlinkClick r:id="rId5"/>
              </a:rPr>
              <a:t>wwwmatthes.in.tum.de</a:t>
            </a:r>
            <a:endParaRPr lang="en-US" sz="1050" noProof="0" dirty="0">
              <a:latin typeface="+mn-lt"/>
            </a:endParaRP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3713883" y="4848225"/>
            <a:ext cx="2242942" cy="23593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 smtClean="0"/>
              <a:t>&lt;Name&gt;</a:t>
            </a:r>
            <a:endParaRPr lang="en-US" noProof="0" dirty="0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3713907" y="5109125"/>
            <a:ext cx="2242394" cy="2534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>
                <a:latin typeface="+mn-lt"/>
              </a:defRPr>
            </a:lvl1pPr>
          </a:lstStyle>
          <a:p>
            <a:pPr lvl="0"/>
            <a:r>
              <a:rPr lang="en-US" noProof="0" dirty="0" smtClean="0"/>
              <a:t>&lt;Academic degree&gt;</a:t>
            </a:r>
            <a:endParaRPr lang="en-US" noProof="0" dirty="0"/>
          </a:p>
        </p:txBody>
      </p:sp>
      <p:sp>
        <p:nvSpPr>
          <p:cNvPr id="23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7113108" y="5610225"/>
            <a:ext cx="1167303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 smtClean="0"/>
              <a:t>&lt;Phone&gt;</a:t>
            </a:r>
            <a:endParaRPr lang="en-US" noProof="0" dirty="0"/>
          </a:p>
        </p:txBody>
      </p:sp>
      <p:sp>
        <p:nvSpPr>
          <p:cNvPr id="25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6054725" y="6088063"/>
            <a:ext cx="2212975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 smtClean="0"/>
              <a:t>&lt;E-Mail&gt;</a:t>
            </a:r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885914"/>
            <a:ext cx="8723313" cy="1201737"/>
          </a:xfrm>
          <a:prstGeom prst="rect">
            <a:avLst/>
          </a:prstGeom>
          <a:solidFill>
            <a:schemeClr val="bg1"/>
          </a:solidFill>
        </p:spPr>
        <p:txBody>
          <a:bodyPr vert="horz" anchor="ctr" anchorCtr="0"/>
          <a:lstStyle>
            <a:lvl1pPr marL="216000" indent="0">
              <a:buNone/>
              <a:defRPr sz="2800" baseline="0">
                <a:solidFill>
                  <a:srgbClr val="000000"/>
                </a:solidFill>
                <a:latin typeface="+mj-lt"/>
              </a:defRPr>
            </a:lvl1pPr>
          </a:lstStyle>
          <a:p>
            <a:pPr lvl="0"/>
            <a:r>
              <a:rPr lang="en-US" noProof="0" dirty="0" smtClean="0"/>
              <a:t>&lt;Thank you and call for action&gt;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 bwMode="auto">
          <a:xfrm>
            <a:off x="0" y="6597352"/>
            <a:ext cx="9143492" cy="260646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5" name="Rechteck 4"/>
          <p:cNvSpPr/>
          <p:nvPr/>
        </p:nvSpPr>
        <p:spPr bwMode="auto">
          <a:xfrm>
            <a:off x="-508" y="8620"/>
            <a:ext cx="9144000" cy="872716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 smtClean="0">
              <a:solidFill>
                <a:schemeClr val="lt1"/>
              </a:solidFill>
              <a:latin typeface="+mj-lt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44450"/>
            <a:ext cx="753586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81075"/>
            <a:ext cx="86423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&lt;Text&gt;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37388" y="6570615"/>
            <a:ext cx="16065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9677" y="6569075"/>
            <a:ext cx="43211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140709 Matthes Architecting intelligent content management services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43938" y="6570615"/>
            <a:ext cx="249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1971" y="436358"/>
            <a:ext cx="881203" cy="28257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66" r:id="rId4"/>
    <p:sldLayoutId id="2147483767" r:id="rId5"/>
    <p:sldLayoutId id="2147483768" r:id="rId6"/>
    <p:sldLayoutId id="2147483769" r:id="rId7"/>
    <p:sldLayoutId id="2147483771" r:id="rId8"/>
    <p:sldLayoutId id="2147483779" r:id="rId9"/>
  </p:sldLayoutIdLst>
  <p:transition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chemeClr val="bg1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matthes.in.tum.de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nfoasset.de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hyperlink" Target="http://cloud.triciahosted.de/sandbox/pages/1ya7rdtwiqy6/onlineabgr-instanz-p-1" TargetMode="External"/><Relationship Id="rId7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image" Target="../media/image1110.png"/><Relationship Id="rId7" Type="http://schemas.openxmlformats.org/officeDocument/2006/relationships/image" Target="../media/image150.png"/><Relationship Id="rId12" Type="http://schemas.openxmlformats.org/officeDocument/2006/relationships/image" Target="../media/image204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0.png"/><Relationship Id="rId11" Type="http://schemas.openxmlformats.org/officeDocument/2006/relationships/image" Target="../media/image1900.png"/><Relationship Id="rId5" Type="http://schemas.openxmlformats.org/officeDocument/2006/relationships/image" Target="../media/image130.png"/><Relationship Id="rId10" Type="http://schemas.openxmlformats.org/officeDocument/2006/relationships/image" Target="../media/image1800.png"/><Relationship Id="rId4" Type="http://schemas.openxmlformats.org/officeDocument/2006/relationships/image" Target="../media/image120.png"/><Relationship Id="rId9" Type="http://schemas.openxmlformats.org/officeDocument/2006/relationships/image" Target="../media/image170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Architecting intelligent content management software as a service for Cuba’s enterprises</a:t>
            </a:r>
            <a:endParaRPr lang="en-US" sz="1800" b="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Arial Unicode MS" pitchFamily="34" charset="-128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457199" y="3766608"/>
            <a:ext cx="8722802" cy="369332"/>
          </a:xfrm>
        </p:spPr>
        <p:txBody>
          <a:bodyPr/>
          <a:lstStyle/>
          <a:p>
            <a:r>
              <a:rPr lang="en-US" b="1" dirty="0" smtClean="0"/>
              <a:t>Adrian </a:t>
            </a:r>
            <a:r>
              <a:rPr lang="en-US" b="1" dirty="0"/>
              <a:t>Hernández-Méndez*, Nastaran Matthes+, and Florian Matthes</a:t>
            </a:r>
            <a:r>
              <a:rPr lang="en-US" b="1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524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auto">
          <a:xfrm>
            <a:off x="683568" y="2844399"/>
            <a:ext cx="7848872" cy="3680945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Overview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8" name="Rechteck 7"/>
          <p:cNvSpPr/>
          <p:nvPr/>
        </p:nvSpPr>
        <p:spPr bwMode="auto">
          <a:xfrm>
            <a:off x="5884002" y="1881243"/>
            <a:ext cx="1224136" cy="86409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Project Management</a:t>
            </a:r>
          </a:p>
        </p:txBody>
      </p:sp>
      <p:sp>
        <p:nvSpPr>
          <p:cNvPr id="9" name="Rechteck 8"/>
          <p:cNvSpPr/>
          <p:nvPr/>
        </p:nvSpPr>
        <p:spPr bwMode="auto">
          <a:xfrm>
            <a:off x="7181944" y="1881243"/>
            <a:ext cx="1224136" cy="86409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Contact</a:t>
            </a:r>
            <a:b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Management</a:t>
            </a:r>
          </a:p>
        </p:txBody>
      </p:sp>
      <p:sp>
        <p:nvSpPr>
          <p:cNvPr id="10" name="Rechteck 9"/>
          <p:cNvSpPr/>
          <p:nvPr/>
        </p:nvSpPr>
        <p:spPr bwMode="auto">
          <a:xfrm>
            <a:off x="4546715" y="1881243"/>
            <a:ext cx="1224136" cy="86409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Risk</a:t>
            </a:r>
            <a:b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Management</a:t>
            </a:r>
          </a:p>
        </p:txBody>
      </p:sp>
      <p:sp>
        <p:nvSpPr>
          <p:cNvPr id="13" name="Rechteck 12"/>
          <p:cNvSpPr/>
          <p:nvPr/>
        </p:nvSpPr>
        <p:spPr bwMode="auto">
          <a:xfrm>
            <a:off x="755576" y="5638927"/>
            <a:ext cx="7632848" cy="4680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Storage Layer</a:t>
            </a:r>
          </a:p>
        </p:txBody>
      </p:sp>
      <p:sp>
        <p:nvSpPr>
          <p:cNvPr id="15" name="Rechteck 14"/>
          <p:cNvSpPr/>
          <p:nvPr/>
        </p:nvSpPr>
        <p:spPr bwMode="auto">
          <a:xfrm>
            <a:off x="755576" y="5098867"/>
            <a:ext cx="7632848" cy="4680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Data Modeling Layer</a:t>
            </a:r>
          </a:p>
        </p:txBody>
      </p:sp>
      <p:sp>
        <p:nvSpPr>
          <p:cNvPr id="16" name="Rechteck 15"/>
          <p:cNvSpPr/>
          <p:nvPr/>
        </p:nvSpPr>
        <p:spPr bwMode="auto">
          <a:xfrm>
            <a:off x="755576" y="4558807"/>
            <a:ext cx="7632848" cy="4680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Access Control Layer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755576" y="4018747"/>
            <a:ext cx="7632848" cy="4680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Computation Layer</a:t>
            </a:r>
          </a:p>
        </p:txBody>
      </p:sp>
      <p:sp>
        <p:nvSpPr>
          <p:cNvPr id="18" name="Rechteck 17"/>
          <p:cNvSpPr/>
          <p:nvPr/>
        </p:nvSpPr>
        <p:spPr bwMode="auto">
          <a:xfrm>
            <a:off x="755576" y="3478687"/>
            <a:ext cx="7632848" cy="4680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Coordination Layer</a:t>
            </a:r>
          </a:p>
        </p:txBody>
      </p:sp>
      <p:sp>
        <p:nvSpPr>
          <p:cNvPr id="19" name="Rechteck 18"/>
          <p:cNvSpPr/>
          <p:nvPr/>
        </p:nvSpPr>
        <p:spPr bwMode="auto">
          <a:xfrm>
            <a:off x="770608" y="2938627"/>
            <a:ext cx="7632848" cy="4680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Visualization and Interaction Layer</a:t>
            </a:r>
          </a:p>
        </p:txBody>
      </p:sp>
      <p:sp>
        <p:nvSpPr>
          <p:cNvPr id="20" name="Rechteck 19"/>
          <p:cNvSpPr/>
          <p:nvPr/>
        </p:nvSpPr>
        <p:spPr bwMode="auto">
          <a:xfrm>
            <a:off x="3204326" y="1881243"/>
            <a:ext cx="1224136" cy="86409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Enterprise</a:t>
            </a:r>
            <a:b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Architecture Management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787653" y="6156012"/>
            <a:ext cx="575029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/>
              <a:t>Intelligent content management platform (as a service)</a:t>
            </a:r>
            <a:endParaRPr lang="en-US" i="1" dirty="0"/>
          </a:p>
        </p:txBody>
      </p:sp>
      <p:sp>
        <p:nvSpPr>
          <p:cNvPr id="23" name="Textfeld 22"/>
          <p:cNvSpPr txBox="1"/>
          <p:nvPr/>
        </p:nvSpPr>
        <p:spPr>
          <a:xfrm>
            <a:off x="749499" y="2089185"/>
            <a:ext cx="1954381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>
                <a:latin typeface="Arial" pitchFamily="34" charset="0"/>
              </a:rPr>
              <a:t>Problem-specific </a:t>
            </a:r>
            <a:br>
              <a:rPr lang="en-US" i="1" dirty="0" smtClean="0">
                <a:latin typeface="Arial" pitchFamily="34" charset="0"/>
              </a:rPr>
            </a:br>
            <a:r>
              <a:rPr lang="en-US" i="1" dirty="0" smtClean="0">
                <a:latin typeface="Arial" pitchFamily="34" charset="0"/>
              </a:rPr>
              <a:t>applications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1220619" y="1171340"/>
            <a:ext cx="559873" cy="576064"/>
            <a:chOff x="572022" y="2923566"/>
            <a:chExt cx="659253" cy="707501"/>
          </a:xfrm>
        </p:grpSpPr>
        <p:sp>
          <p:nvSpPr>
            <p:cNvPr id="25" name="Ellipse 24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26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uppieren 29"/>
          <p:cNvGrpSpPr/>
          <p:nvPr/>
        </p:nvGrpSpPr>
        <p:grpSpPr>
          <a:xfrm>
            <a:off x="1956890" y="980728"/>
            <a:ext cx="559873" cy="576064"/>
            <a:chOff x="572022" y="2923566"/>
            <a:chExt cx="659253" cy="707501"/>
          </a:xfrm>
        </p:grpSpPr>
        <p:sp>
          <p:nvSpPr>
            <p:cNvPr id="31" name="Ellipse 30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2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uppieren 32"/>
          <p:cNvGrpSpPr/>
          <p:nvPr/>
        </p:nvGrpSpPr>
        <p:grpSpPr>
          <a:xfrm>
            <a:off x="2682109" y="1171340"/>
            <a:ext cx="559873" cy="576064"/>
            <a:chOff x="572022" y="2923566"/>
            <a:chExt cx="659253" cy="707501"/>
          </a:xfrm>
        </p:grpSpPr>
        <p:sp>
          <p:nvSpPr>
            <p:cNvPr id="34" name="Ellipse 33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5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uppieren 35"/>
          <p:cNvGrpSpPr/>
          <p:nvPr/>
        </p:nvGrpSpPr>
        <p:grpSpPr>
          <a:xfrm>
            <a:off x="3364055" y="1066851"/>
            <a:ext cx="559873" cy="576064"/>
            <a:chOff x="572022" y="2923566"/>
            <a:chExt cx="659253" cy="707501"/>
          </a:xfrm>
        </p:grpSpPr>
        <p:sp>
          <p:nvSpPr>
            <p:cNvPr id="37" name="Ellipse 36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8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39" name="Gruppieren 38"/>
          <p:cNvGrpSpPr/>
          <p:nvPr/>
        </p:nvGrpSpPr>
        <p:grpSpPr>
          <a:xfrm>
            <a:off x="4139952" y="1196752"/>
            <a:ext cx="559873" cy="576064"/>
            <a:chOff x="572022" y="2923566"/>
            <a:chExt cx="659253" cy="707501"/>
          </a:xfrm>
        </p:grpSpPr>
        <p:sp>
          <p:nvSpPr>
            <p:cNvPr id="40" name="Ellipse 39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1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42" name="Gruppieren 41"/>
          <p:cNvGrpSpPr/>
          <p:nvPr/>
        </p:nvGrpSpPr>
        <p:grpSpPr>
          <a:xfrm>
            <a:off x="4876223" y="1006140"/>
            <a:ext cx="559873" cy="576064"/>
            <a:chOff x="572022" y="2923566"/>
            <a:chExt cx="659253" cy="707501"/>
          </a:xfrm>
        </p:grpSpPr>
        <p:sp>
          <p:nvSpPr>
            <p:cNvPr id="43" name="Ellipse 42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4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45" name="Gruppieren 44"/>
          <p:cNvGrpSpPr/>
          <p:nvPr/>
        </p:nvGrpSpPr>
        <p:grpSpPr>
          <a:xfrm>
            <a:off x="5601442" y="1196752"/>
            <a:ext cx="559873" cy="576064"/>
            <a:chOff x="572022" y="2923566"/>
            <a:chExt cx="659253" cy="707501"/>
          </a:xfrm>
        </p:grpSpPr>
        <p:sp>
          <p:nvSpPr>
            <p:cNvPr id="46" name="Ellipse 45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7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48" name="Gruppieren 47"/>
          <p:cNvGrpSpPr/>
          <p:nvPr/>
        </p:nvGrpSpPr>
        <p:grpSpPr>
          <a:xfrm>
            <a:off x="6283388" y="1092263"/>
            <a:ext cx="559873" cy="576064"/>
            <a:chOff x="572022" y="2923566"/>
            <a:chExt cx="659253" cy="707501"/>
          </a:xfrm>
        </p:grpSpPr>
        <p:sp>
          <p:nvSpPr>
            <p:cNvPr id="49" name="Ellipse 48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0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51" name="Gruppieren 50"/>
          <p:cNvGrpSpPr/>
          <p:nvPr/>
        </p:nvGrpSpPr>
        <p:grpSpPr>
          <a:xfrm>
            <a:off x="6964455" y="980728"/>
            <a:ext cx="559873" cy="576064"/>
            <a:chOff x="572022" y="2923566"/>
            <a:chExt cx="659253" cy="707501"/>
          </a:xfrm>
        </p:grpSpPr>
        <p:sp>
          <p:nvSpPr>
            <p:cNvPr id="52" name="Ellipse 51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3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54" name="Gruppieren 53"/>
          <p:cNvGrpSpPr/>
          <p:nvPr/>
        </p:nvGrpSpPr>
        <p:grpSpPr>
          <a:xfrm>
            <a:off x="7596336" y="1196752"/>
            <a:ext cx="559873" cy="576064"/>
            <a:chOff x="572022" y="2923566"/>
            <a:chExt cx="659253" cy="707501"/>
          </a:xfrm>
        </p:grpSpPr>
        <p:sp>
          <p:nvSpPr>
            <p:cNvPr id="55" name="Ellipse 54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6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sp>
        <p:nvSpPr>
          <p:cNvPr id="57" name="Rechteck 56"/>
          <p:cNvSpPr/>
          <p:nvPr/>
        </p:nvSpPr>
        <p:spPr bwMode="auto">
          <a:xfrm>
            <a:off x="6138598" y="5658648"/>
            <a:ext cx="2227109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Self-describing Content</a:t>
            </a:r>
          </a:p>
        </p:txBody>
      </p:sp>
      <p:sp>
        <p:nvSpPr>
          <p:cNvPr id="58" name="Rechteck 57"/>
          <p:cNvSpPr/>
          <p:nvPr/>
        </p:nvSpPr>
        <p:spPr bwMode="auto">
          <a:xfrm>
            <a:off x="6138598" y="5119778"/>
            <a:ext cx="2227109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Data Models</a:t>
            </a:r>
          </a:p>
        </p:txBody>
      </p:sp>
      <p:sp>
        <p:nvSpPr>
          <p:cNvPr id="59" name="Rechteck 58"/>
          <p:cNvSpPr/>
          <p:nvPr/>
        </p:nvSpPr>
        <p:spPr bwMode="auto">
          <a:xfrm>
            <a:off x="6138598" y="4580907"/>
            <a:ext cx="2227109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Authorization Models</a:t>
            </a:r>
          </a:p>
        </p:txBody>
      </p:sp>
      <p:sp>
        <p:nvSpPr>
          <p:cNvPr id="60" name="Rechteck 59"/>
          <p:cNvSpPr/>
          <p:nvPr/>
        </p:nvSpPr>
        <p:spPr bwMode="auto">
          <a:xfrm>
            <a:off x="6138598" y="4042036"/>
            <a:ext cx="2227109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Methods &amp; Functions</a:t>
            </a:r>
          </a:p>
        </p:txBody>
      </p:sp>
      <p:sp>
        <p:nvSpPr>
          <p:cNvPr id="61" name="Rechteck 60"/>
          <p:cNvSpPr/>
          <p:nvPr/>
        </p:nvSpPr>
        <p:spPr bwMode="auto">
          <a:xfrm>
            <a:off x="6138598" y="3503165"/>
            <a:ext cx="2227109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Tasks &amp; Cases</a:t>
            </a:r>
          </a:p>
        </p:txBody>
      </p:sp>
      <p:sp>
        <p:nvSpPr>
          <p:cNvPr id="62" name="Rechteck 61"/>
          <p:cNvSpPr/>
          <p:nvPr/>
        </p:nvSpPr>
        <p:spPr bwMode="auto">
          <a:xfrm>
            <a:off x="6138598" y="2964294"/>
            <a:ext cx="2227109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View Models</a:t>
            </a:r>
          </a:p>
        </p:txBody>
      </p:sp>
    </p:spTree>
    <p:extLst>
      <p:ext uri="{BB962C8B-B14F-4D97-AF65-F5344CB8AC3E}">
        <p14:creationId xmlns:p14="http://schemas.microsoft.com/office/powerpoint/2010/main" val="4052666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b="16949"/>
          <a:stretch/>
        </p:blipFill>
        <p:spPr bwMode="auto">
          <a:xfrm>
            <a:off x="323528" y="1160748"/>
            <a:ext cx="8726786" cy="5004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 model-driven visualization of </a:t>
            </a:r>
            <a:br>
              <a:rPr lang="en-US" dirty="0" smtClean="0"/>
            </a:br>
            <a:r>
              <a:rPr lang="en-US" dirty="0" smtClean="0"/>
              <a:t>intelligent content</a:t>
            </a:r>
            <a:r>
              <a:rPr lang="en-US" sz="1800" dirty="0" smtClean="0"/>
              <a:t> (1/2)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BE55E3-1814-4597-BCC2-229E04FA336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10" name="Abgerundete rechteckige Legende 9"/>
          <p:cNvSpPr/>
          <p:nvPr/>
        </p:nvSpPr>
        <p:spPr bwMode="auto">
          <a:xfrm>
            <a:off x="4896036" y="2240868"/>
            <a:ext cx="1259632" cy="648072"/>
          </a:xfrm>
          <a:prstGeom prst="wedgeRoundRectCallout">
            <a:avLst>
              <a:gd name="adj1" fmla="val 63163"/>
              <a:gd name="adj2" fmla="val -7797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smtClean="0">
                <a:solidFill>
                  <a:schemeClr val="bg1"/>
                </a:solidFill>
                <a:latin typeface="Arial Unicode MS" pitchFamily="34" charset="-128"/>
                <a:cs typeface="Arial Unicode MS" pitchFamily="34" charset="-128"/>
              </a:rPr>
              <a:t>Fields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17" name="Abgerundete rechteckige Legende 16"/>
          <p:cNvSpPr/>
          <p:nvPr/>
        </p:nvSpPr>
        <p:spPr bwMode="auto">
          <a:xfrm>
            <a:off x="4896036" y="3014954"/>
            <a:ext cx="1259632" cy="648072"/>
          </a:xfrm>
          <a:prstGeom prst="wedgeRoundRectCallout">
            <a:avLst>
              <a:gd name="adj1" fmla="val 62234"/>
              <a:gd name="adj2" fmla="val -3984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 smtClean="0">
                <a:solidFill>
                  <a:schemeClr val="bg1"/>
                </a:solidFill>
                <a:latin typeface="Arial Unicode MS" pitchFamily="34" charset="-128"/>
                <a:cs typeface="Arial Unicode MS" pitchFamily="34" charset="-128"/>
              </a:rPr>
              <a:t>Relations</a:t>
            </a:r>
          </a:p>
        </p:txBody>
      </p:sp>
      <p:sp>
        <p:nvSpPr>
          <p:cNvPr id="18" name="Abgerundete rechteckige Legende 17"/>
          <p:cNvSpPr/>
          <p:nvPr/>
        </p:nvSpPr>
        <p:spPr bwMode="auto">
          <a:xfrm>
            <a:off x="4788024" y="4329100"/>
            <a:ext cx="1259632" cy="648072"/>
          </a:xfrm>
          <a:prstGeom prst="wedgeRoundRectCallout">
            <a:avLst>
              <a:gd name="adj1" fmla="val 61253"/>
              <a:gd name="adj2" fmla="val -7848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solidFill>
                  <a:schemeClr val="bg1"/>
                </a:solidFill>
                <a:latin typeface="Arial Unicode MS" pitchFamily="34" charset="-128"/>
                <a:cs typeface="Arial Unicode MS" pitchFamily="34" charset="-128"/>
              </a:rPr>
              <a:t>Inverse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solidFill>
                  <a:schemeClr val="bg1"/>
                </a:solidFill>
                <a:latin typeface="Arial Unicode MS" pitchFamily="34" charset="-128"/>
                <a:cs typeface="Arial Unicode MS" pitchFamily="34" charset="-128"/>
              </a:rPr>
              <a:t>Relations</a:t>
            </a:r>
          </a:p>
        </p:txBody>
      </p:sp>
      <p:sp>
        <p:nvSpPr>
          <p:cNvPr id="19" name="Abgerundete rechteckige Legende 18"/>
          <p:cNvSpPr/>
          <p:nvPr/>
        </p:nvSpPr>
        <p:spPr bwMode="auto">
          <a:xfrm>
            <a:off x="6408204" y="1124744"/>
            <a:ext cx="1691680" cy="648072"/>
          </a:xfrm>
          <a:prstGeom prst="wedgeRoundRectCallout">
            <a:avLst>
              <a:gd name="adj1" fmla="val 24517"/>
              <a:gd name="adj2" fmla="val 69675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smtClean="0">
                <a:solidFill>
                  <a:schemeClr val="bg1"/>
                </a:solidFill>
                <a:latin typeface="Arial Unicode MS" pitchFamily="34" charset="-128"/>
                <a:cs typeface="Arial Unicode MS" pitchFamily="34" charset="-128"/>
              </a:rPr>
              <a:t>Content Type</a:t>
            </a:r>
          </a:p>
        </p:txBody>
      </p:sp>
      <p:sp>
        <p:nvSpPr>
          <p:cNvPr id="11" name="Abgerundete rechteckige Legende 10"/>
          <p:cNvSpPr/>
          <p:nvPr/>
        </p:nvSpPr>
        <p:spPr bwMode="auto">
          <a:xfrm>
            <a:off x="2051720" y="5085184"/>
            <a:ext cx="1944216" cy="648072"/>
          </a:xfrm>
          <a:prstGeom prst="wedgeRoundRectCallout">
            <a:avLst>
              <a:gd name="adj1" fmla="val -40475"/>
              <a:gd name="adj2" fmla="val -69741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err="1" smtClean="0">
                <a:solidFill>
                  <a:schemeClr val="bg1"/>
                </a:solidFill>
                <a:latin typeface="Arial Unicode MS" pitchFamily="34" charset="-128"/>
                <a:cs typeface="Arial Unicode MS" pitchFamily="34" charset="-128"/>
              </a:rPr>
              <a:t>Unstructured</a:t>
            </a:r>
            <a:r>
              <a:rPr lang="de-DE" sz="1400" dirty="0" smtClean="0">
                <a:solidFill>
                  <a:schemeClr val="bg1"/>
                </a:solidFill>
                <a:latin typeface="Arial Unicode MS" pitchFamily="34" charset="-128"/>
                <a:cs typeface="Arial Unicode MS" pitchFamily="34" charset="-128"/>
              </a:rPr>
              <a:t> Content</a:t>
            </a:r>
          </a:p>
        </p:txBody>
      </p:sp>
    </p:spTree>
    <p:extLst>
      <p:ext uri="{BB962C8B-B14F-4D97-AF65-F5344CB8AC3E}">
        <p14:creationId xmlns:p14="http://schemas.microsoft.com/office/powerpoint/2010/main" val="26181301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8" grpId="0" animBg="1"/>
      <p:bldP spid="19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1" t="38578" r="989" b="-1"/>
          <a:stretch/>
        </p:blipFill>
        <p:spPr bwMode="auto">
          <a:xfrm>
            <a:off x="143508" y="1309816"/>
            <a:ext cx="8592680" cy="38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model-driven visualization of </a:t>
            </a:r>
            <a:br>
              <a:rPr lang="en-US" dirty="0"/>
            </a:br>
            <a:r>
              <a:rPr lang="en-US" dirty="0"/>
              <a:t>intelligent </a:t>
            </a:r>
            <a:r>
              <a:rPr lang="en-US" dirty="0" smtClean="0"/>
              <a:t>content </a:t>
            </a:r>
            <a:r>
              <a:rPr lang="en-US" sz="1800" dirty="0" smtClean="0"/>
              <a:t>(2/2)</a:t>
            </a:r>
            <a:endParaRPr lang="de-DE" sz="1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BE55E3-1814-4597-BCC2-229E04FA336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287524" y="6165304"/>
            <a:ext cx="84462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i="1" dirty="0">
                <a:solidFill>
                  <a:srgbClr val="333333"/>
                </a:solidFill>
                <a:latin typeface="Arial Unicode MS" pitchFamily="34" charset="-128"/>
                <a:cs typeface="Arial Unicode MS" pitchFamily="34" charset="-128"/>
              </a:rPr>
              <a:t>Visit </a:t>
            </a:r>
            <a:r>
              <a:rPr lang="en-US" sz="1200" i="1" dirty="0">
                <a:solidFill>
                  <a:srgbClr val="333333"/>
                </a:solidFill>
                <a:latin typeface="Arial Unicode MS" pitchFamily="34" charset="-128"/>
                <a:cs typeface="Arial Unicode MS" pitchFamily="34" charset="-128"/>
                <a:hlinkClick r:id="rId3"/>
              </a:rPr>
              <a:t>http://wwwmatthes.in.tum.de</a:t>
            </a:r>
            <a:r>
              <a:rPr lang="en-US" sz="1200" i="1" dirty="0">
                <a:solidFill>
                  <a:srgbClr val="333333"/>
                </a:solidFill>
                <a:latin typeface="Arial Unicode MS" pitchFamily="34" charset="-128"/>
                <a:cs typeface="Arial Unicode MS" pitchFamily="34" charset="-128"/>
              </a:rPr>
              <a:t> </a:t>
            </a:r>
            <a:r>
              <a:rPr lang="en-US" sz="1200" i="1" dirty="0" smtClean="0">
                <a:solidFill>
                  <a:srgbClr val="333333"/>
                </a:solidFill>
                <a:latin typeface="Arial Unicode MS" pitchFamily="34" charset="-128"/>
                <a:cs typeface="Arial Unicode MS" pitchFamily="34" charset="-128"/>
              </a:rPr>
              <a:t>and </a:t>
            </a:r>
            <a:r>
              <a:rPr lang="en-US" sz="1200" i="1" dirty="0" smtClean="0">
                <a:solidFill>
                  <a:srgbClr val="333333"/>
                </a:solidFill>
                <a:latin typeface="Arial Unicode MS" pitchFamily="34" charset="-128"/>
                <a:cs typeface="Arial Unicode MS" pitchFamily="34" charset="-128"/>
                <a:hlinkClick r:id="rId4"/>
              </a:rPr>
              <a:t>www.infoAsset.de</a:t>
            </a:r>
            <a:r>
              <a:rPr lang="en-US" sz="1200" i="1" dirty="0" smtClean="0">
                <a:solidFill>
                  <a:srgbClr val="333333"/>
                </a:solidFill>
                <a:latin typeface="Arial Unicode MS" pitchFamily="34" charset="-128"/>
                <a:cs typeface="Arial Unicode MS" pitchFamily="34" charset="-128"/>
              </a:rPr>
              <a:t> for more information on Hybrid Wikis and Tricia.</a:t>
            </a:r>
            <a:endParaRPr lang="en-US" sz="1200" i="1" dirty="0">
              <a:solidFill>
                <a:srgbClr val="333333"/>
              </a:solidFill>
              <a:latin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Abgerundete rechteckige Legende 8"/>
          <p:cNvSpPr/>
          <p:nvPr/>
        </p:nvSpPr>
        <p:spPr bwMode="auto">
          <a:xfrm>
            <a:off x="6805251" y="4401678"/>
            <a:ext cx="1944216" cy="648072"/>
          </a:xfrm>
          <a:prstGeom prst="wedgeRoundRectCallout">
            <a:avLst>
              <a:gd name="adj1" fmla="val -40475"/>
              <a:gd name="adj2" fmla="val -69741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err="1" smtClean="0">
                <a:solidFill>
                  <a:schemeClr val="bg1"/>
                </a:solidFill>
                <a:latin typeface="Arial Unicode MS" pitchFamily="34" charset="-128"/>
                <a:cs typeface="Arial Unicode MS" pitchFamily="34" charset="-128"/>
              </a:rPr>
              <a:t>Aggregated</a:t>
            </a:r>
            <a:r>
              <a:rPr lang="de-DE" sz="1400" dirty="0" smtClean="0">
                <a:solidFill>
                  <a:schemeClr val="bg1"/>
                </a:solidFill>
                <a:latin typeface="Arial Unicode MS" pitchFamily="34" charset="-128"/>
                <a:cs typeface="Arial Unicode MS" pitchFamily="34" charset="-128"/>
              </a:rPr>
              <a:t> Content</a:t>
            </a:r>
          </a:p>
        </p:txBody>
      </p:sp>
    </p:spTree>
    <p:extLst>
      <p:ext uri="{BB962C8B-B14F-4D97-AF65-F5344CB8AC3E}">
        <p14:creationId xmlns:p14="http://schemas.microsoft.com/office/powerpoint/2010/main" val="18453497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Visualizing intelligent content (Tricia data widgets)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980728"/>
            <a:ext cx="7556500" cy="3333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436" y="4509120"/>
            <a:ext cx="4697025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01425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Visualizing intelligent content (Tricia data widgets)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124744"/>
            <a:ext cx="2520000" cy="13815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124744"/>
            <a:ext cx="2520000" cy="151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054216"/>
            <a:ext cx="2520000" cy="1126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124744"/>
            <a:ext cx="2520000" cy="167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124744"/>
            <a:ext cx="2520000" cy="1086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216" y="4293096"/>
            <a:ext cx="1560060" cy="1509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293096"/>
            <a:ext cx="2520000" cy="212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054216"/>
            <a:ext cx="2520000" cy="1086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9024" y="3054216"/>
            <a:ext cx="2520000" cy="131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86807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Visualizing intelligent content (Tricia data widgets)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2520000" cy="22269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>
          <a:xfrm>
            <a:off x="2123728" y="1464909"/>
            <a:ext cx="7738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latin typeface="+mn-lt"/>
                <a:hlinkClick r:id="rId3"/>
              </a:rPr>
              <a:t>Link</a:t>
            </a:r>
            <a:endParaRPr lang="en-US" sz="1600" i="1" dirty="0">
              <a:latin typeface="+mn-lt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0482" y="1083178"/>
            <a:ext cx="2520000" cy="1440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17401"/>
            <a:ext cx="3290345" cy="352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 descr="F:\grafiken\widget-meeting\pi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2355" y="3537669"/>
            <a:ext cx="2376264" cy="2376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5" name="Picture 2" descr="F:\grafiken\widget-meeting\kiviat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32195" y="3825701"/>
            <a:ext cx="2436192" cy="23397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6" name="Picture 4" descr="F:\grafiken\widget-meeting\lin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396" y="4149080"/>
            <a:ext cx="2376264" cy="2376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949759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companies &amp; institutions using the </a:t>
            </a:r>
            <a:br>
              <a:rPr lang="en-US" dirty="0" smtClean="0"/>
            </a:br>
            <a:r>
              <a:rPr lang="en-US" dirty="0" smtClean="0"/>
              <a:t>Tricia intelligent content management platform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pic>
        <p:nvPicPr>
          <p:cNvPr id="1071" name="Picture 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5" y="1355725"/>
            <a:ext cx="8375650" cy="41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83143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0" y="3779702"/>
            <a:ext cx="9144000" cy="51339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r>
              <a:rPr lang="de-DE" dirty="0" smtClean="0">
                <a:solidFill>
                  <a:schemeClr val="tx1"/>
                </a:solidFill>
                <a:latin typeface="Arial Unicode MS" pitchFamily="34" charset="-128"/>
              </a:rPr>
              <a:t>.g</a:t>
            </a: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/>
            <a:r>
              <a:rPr lang="en-US" b="1" dirty="0" smtClean="0"/>
              <a:t>1. Intelligent </a:t>
            </a:r>
            <a:r>
              <a:rPr lang="en-US" b="1" dirty="0"/>
              <a:t>Content Management Software</a:t>
            </a:r>
          </a:p>
          <a:p>
            <a:pPr marL="642937" lvl="1" indent="-285750"/>
            <a:r>
              <a:rPr lang="en-US" dirty="0" smtClean="0"/>
              <a:t>What </a:t>
            </a:r>
            <a:r>
              <a:rPr lang="en-US" dirty="0"/>
              <a:t>is intelligent content (IC)?</a:t>
            </a:r>
          </a:p>
          <a:p>
            <a:pPr marL="642937" lvl="1" indent="-285750"/>
            <a:r>
              <a:rPr lang="en-US" dirty="0" smtClean="0"/>
              <a:t>What </a:t>
            </a:r>
            <a:r>
              <a:rPr lang="en-US" dirty="0"/>
              <a:t>is intelligent content management software?</a:t>
            </a:r>
            <a:br>
              <a:rPr lang="en-US" dirty="0"/>
            </a:br>
            <a:endParaRPr lang="en-US" dirty="0"/>
          </a:p>
          <a:p>
            <a:pPr marL="0" indent="0"/>
            <a:r>
              <a:rPr lang="en-US" b="1" dirty="0" smtClean="0"/>
              <a:t>2. A Model-Based </a:t>
            </a:r>
            <a:r>
              <a:rPr lang="en-US" b="1" dirty="0"/>
              <a:t>ICMSaaS Architecture </a:t>
            </a:r>
          </a:p>
          <a:p>
            <a:pPr marL="700087" lvl="1" indent="-342900"/>
            <a:r>
              <a:rPr lang="en-US" dirty="0" smtClean="0"/>
              <a:t>Architectural overview</a:t>
            </a:r>
            <a:endParaRPr lang="en-US" dirty="0"/>
          </a:p>
          <a:p>
            <a:pPr marL="700087" lvl="1" indent="-342900"/>
            <a:r>
              <a:rPr lang="en-US" dirty="0"/>
              <a:t>A practical </a:t>
            </a:r>
            <a:r>
              <a:rPr lang="en-US" dirty="0" smtClean="0"/>
              <a:t>example</a:t>
            </a:r>
          </a:p>
          <a:p>
            <a:pPr marL="700087" lvl="1" indent="-342900"/>
            <a:r>
              <a:rPr lang="en-US" dirty="0" smtClean="0"/>
              <a:t>ICMSaaS as a platform for data-intensive apps</a:t>
            </a:r>
            <a:br>
              <a:rPr lang="en-US" dirty="0" smtClean="0"/>
            </a:br>
            <a:endParaRPr lang="en-US" dirty="0"/>
          </a:p>
          <a:p>
            <a:pPr marL="342900" indent="-342900"/>
            <a:r>
              <a:rPr lang="en-US" b="1" dirty="0" smtClean="0"/>
              <a:t>3. Summary </a:t>
            </a:r>
            <a:r>
              <a:rPr lang="en-US" b="1" dirty="0"/>
              <a:t>and Future Research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4989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auto">
          <a:xfrm>
            <a:off x="683568" y="2844399"/>
            <a:ext cx="7848872" cy="3680945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benefits 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>
          <a:xfrm>
            <a:off x="232749" y="404664"/>
            <a:ext cx="7561263" cy="395287"/>
          </a:xfrm>
        </p:spPr>
        <p:txBody>
          <a:bodyPr/>
          <a:lstStyle/>
          <a:p>
            <a:r>
              <a:rPr lang="en-US" dirty="0"/>
              <a:t>Reduced time to market &amp;</a:t>
            </a:r>
            <a:r>
              <a:rPr lang="en-US" dirty="0" smtClean="0"/>
              <a:t> increased flexibility</a:t>
            </a:r>
            <a:endParaRPr lang="en-US" dirty="0"/>
          </a:p>
        </p:txBody>
      </p:sp>
      <p:sp>
        <p:nvSpPr>
          <p:cNvPr id="8" name="Rechteck 7"/>
          <p:cNvSpPr/>
          <p:nvPr/>
        </p:nvSpPr>
        <p:spPr bwMode="auto">
          <a:xfrm>
            <a:off x="5884002" y="1881243"/>
            <a:ext cx="1224136" cy="86409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Project Management</a:t>
            </a:r>
          </a:p>
        </p:txBody>
      </p:sp>
      <p:sp>
        <p:nvSpPr>
          <p:cNvPr id="9" name="Rechteck 8"/>
          <p:cNvSpPr/>
          <p:nvPr/>
        </p:nvSpPr>
        <p:spPr bwMode="auto">
          <a:xfrm>
            <a:off x="7181944" y="1881243"/>
            <a:ext cx="1224136" cy="86409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Contact</a:t>
            </a:r>
            <a:b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Management</a:t>
            </a:r>
          </a:p>
        </p:txBody>
      </p:sp>
      <p:sp>
        <p:nvSpPr>
          <p:cNvPr id="10" name="Rechteck 9"/>
          <p:cNvSpPr/>
          <p:nvPr/>
        </p:nvSpPr>
        <p:spPr bwMode="auto">
          <a:xfrm>
            <a:off x="4546715" y="1881243"/>
            <a:ext cx="1224136" cy="86409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Risk</a:t>
            </a:r>
            <a:b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Management</a:t>
            </a:r>
          </a:p>
        </p:txBody>
      </p:sp>
      <p:sp>
        <p:nvSpPr>
          <p:cNvPr id="20" name="Rechteck 19"/>
          <p:cNvSpPr/>
          <p:nvPr/>
        </p:nvSpPr>
        <p:spPr bwMode="auto">
          <a:xfrm>
            <a:off x="3204326" y="1881243"/>
            <a:ext cx="1224136" cy="86409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Enterprise</a:t>
            </a:r>
            <a:b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Architecture Management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787653" y="6156012"/>
            <a:ext cx="575029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/>
              <a:t>Intelligent content management platform (as a service)</a:t>
            </a:r>
            <a:endParaRPr lang="en-US" i="1" dirty="0"/>
          </a:p>
        </p:txBody>
      </p:sp>
      <p:sp>
        <p:nvSpPr>
          <p:cNvPr id="23" name="Textfeld 22"/>
          <p:cNvSpPr txBox="1"/>
          <p:nvPr/>
        </p:nvSpPr>
        <p:spPr>
          <a:xfrm>
            <a:off x="749499" y="2089185"/>
            <a:ext cx="1954381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>
                <a:latin typeface="Arial" pitchFamily="34" charset="0"/>
              </a:rPr>
              <a:t>Problem-specific </a:t>
            </a:r>
            <a:br>
              <a:rPr lang="en-US" i="1" dirty="0" smtClean="0">
                <a:latin typeface="Arial" pitchFamily="34" charset="0"/>
              </a:rPr>
            </a:br>
            <a:r>
              <a:rPr lang="en-US" i="1" dirty="0" smtClean="0">
                <a:latin typeface="Arial" pitchFamily="34" charset="0"/>
              </a:rPr>
              <a:t>applications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1220619" y="1171340"/>
            <a:ext cx="559873" cy="576064"/>
            <a:chOff x="572022" y="2923566"/>
            <a:chExt cx="659253" cy="707501"/>
          </a:xfrm>
        </p:grpSpPr>
        <p:sp>
          <p:nvSpPr>
            <p:cNvPr id="25" name="Ellipse 24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26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uppieren 29"/>
          <p:cNvGrpSpPr/>
          <p:nvPr/>
        </p:nvGrpSpPr>
        <p:grpSpPr>
          <a:xfrm>
            <a:off x="1956890" y="980728"/>
            <a:ext cx="559873" cy="576064"/>
            <a:chOff x="572022" y="2923566"/>
            <a:chExt cx="659253" cy="707501"/>
          </a:xfrm>
        </p:grpSpPr>
        <p:sp>
          <p:nvSpPr>
            <p:cNvPr id="31" name="Ellipse 30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2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uppieren 32"/>
          <p:cNvGrpSpPr/>
          <p:nvPr/>
        </p:nvGrpSpPr>
        <p:grpSpPr>
          <a:xfrm>
            <a:off x="2682109" y="1171340"/>
            <a:ext cx="559873" cy="576064"/>
            <a:chOff x="572022" y="2923566"/>
            <a:chExt cx="659253" cy="707501"/>
          </a:xfrm>
        </p:grpSpPr>
        <p:sp>
          <p:nvSpPr>
            <p:cNvPr id="34" name="Ellipse 33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5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uppieren 35"/>
          <p:cNvGrpSpPr/>
          <p:nvPr/>
        </p:nvGrpSpPr>
        <p:grpSpPr>
          <a:xfrm>
            <a:off x="3364055" y="1066851"/>
            <a:ext cx="559873" cy="576064"/>
            <a:chOff x="572022" y="2923566"/>
            <a:chExt cx="659253" cy="707501"/>
          </a:xfrm>
        </p:grpSpPr>
        <p:sp>
          <p:nvSpPr>
            <p:cNvPr id="37" name="Ellipse 36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8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39" name="Gruppieren 38"/>
          <p:cNvGrpSpPr/>
          <p:nvPr/>
        </p:nvGrpSpPr>
        <p:grpSpPr>
          <a:xfrm>
            <a:off x="4139952" y="1196752"/>
            <a:ext cx="559873" cy="576064"/>
            <a:chOff x="572022" y="2923566"/>
            <a:chExt cx="659253" cy="707501"/>
          </a:xfrm>
        </p:grpSpPr>
        <p:sp>
          <p:nvSpPr>
            <p:cNvPr id="40" name="Ellipse 39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1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42" name="Gruppieren 41"/>
          <p:cNvGrpSpPr/>
          <p:nvPr/>
        </p:nvGrpSpPr>
        <p:grpSpPr>
          <a:xfrm>
            <a:off x="4876223" y="1006140"/>
            <a:ext cx="559873" cy="576064"/>
            <a:chOff x="572022" y="2923566"/>
            <a:chExt cx="659253" cy="707501"/>
          </a:xfrm>
        </p:grpSpPr>
        <p:sp>
          <p:nvSpPr>
            <p:cNvPr id="43" name="Ellipse 42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4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45" name="Gruppieren 44"/>
          <p:cNvGrpSpPr/>
          <p:nvPr/>
        </p:nvGrpSpPr>
        <p:grpSpPr>
          <a:xfrm>
            <a:off x="5601442" y="1196752"/>
            <a:ext cx="559873" cy="576064"/>
            <a:chOff x="572022" y="2923566"/>
            <a:chExt cx="659253" cy="707501"/>
          </a:xfrm>
        </p:grpSpPr>
        <p:sp>
          <p:nvSpPr>
            <p:cNvPr id="46" name="Ellipse 45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7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48" name="Gruppieren 47"/>
          <p:cNvGrpSpPr/>
          <p:nvPr/>
        </p:nvGrpSpPr>
        <p:grpSpPr>
          <a:xfrm>
            <a:off x="6283388" y="1092263"/>
            <a:ext cx="559873" cy="576064"/>
            <a:chOff x="572022" y="2923566"/>
            <a:chExt cx="659253" cy="707501"/>
          </a:xfrm>
        </p:grpSpPr>
        <p:sp>
          <p:nvSpPr>
            <p:cNvPr id="49" name="Ellipse 48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0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51" name="Gruppieren 50"/>
          <p:cNvGrpSpPr/>
          <p:nvPr/>
        </p:nvGrpSpPr>
        <p:grpSpPr>
          <a:xfrm>
            <a:off x="6964455" y="980728"/>
            <a:ext cx="559873" cy="576064"/>
            <a:chOff x="572022" y="2923566"/>
            <a:chExt cx="659253" cy="707501"/>
          </a:xfrm>
        </p:grpSpPr>
        <p:sp>
          <p:nvSpPr>
            <p:cNvPr id="52" name="Ellipse 51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3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54" name="Gruppieren 53"/>
          <p:cNvGrpSpPr/>
          <p:nvPr/>
        </p:nvGrpSpPr>
        <p:grpSpPr>
          <a:xfrm>
            <a:off x="7596336" y="1196752"/>
            <a:ext cx="559873" cy="576064"/>
            <a:chOff x="572022" y="2923566"/>
            <a:chExt cx="659253" cy="707501"/>
          </a:xfrm>
        </p:grpSpPr>
        <p:sp>
          <p:nvSpPr>
            <p:cNvPr id="55" name="Ellipse 54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6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sp>
        <p:nvSpPr>
          <p:cNvPr id="57" name="Rechteck 56"/>
          <p:cNvSpPr/>
          <p:nvPr/>
        </p:nvSpPr>
        <p:spPr bwMode="auto">
          <a:xfrm>
            <a:off x="6138598" y="5658648"/>
            <a:ext cx="2227109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Self-describing Content</a:t>
            </a:r>
          </a:p>
        </p:txBody>
      </p:sp>
      <p:sp>
        <p:nvSpPr>
          <p:cNvPr id="58" name="Rechteck 57"/>
          <p:cNvSpPr/>
          <p:nvPr/>
        </p:nvSpPr>
        <p:spPr bwMode="auto">
          <a:xfrm>
            <a:off x="6138598" y="5119778"/>
            <a:ext cx="2227109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Data Models</a:t>
            </a:r>
          </a:p>
        </p:txBody>
      </p:sp>
      <p:sp>
        <p:nvSpPr>
          <p:cNvPr id="59" name="Rechteck 58"/>
          <p:cNvSpPr/>
          <p:nvPr/>
        </p:nvSpPr>
        <p:spPr bwMode="auto">
          <a:xfrm>
            <a:off x="6138598" y="4580907"/>
            <a:ext cx="2227109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Authorization Models</a:t>
            </a:r>
          </a:p>
        </p:txBody>
      </p:sp>
      <p:sp>
        <p:nvSpPr>
          <p:cNvPr id="60" name="Rechteck 59"/>
          <p:cNvSpPr/>
          <p:nvPr/>
        </p:nvSpPr>
        <p:spPr bwMode="auto">
          <a:xfrm>
            <a:off x="6138598" y="4042036"/>
            <a:ext cx="2227109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Methods &amp; Functions</a:t>
            </a:r>
          </a:p>
        </p:txBody>
      </p:sp>
      <p:sp>
        <p:nvSpPr>
          <p:cNvPr id="61" name="Rechteck 60"/>
          <p:cNvSpPr/>
          <p:nvPr/>
        </p:nvSpPr>
        <p:spPr bwMode="auto">
          <a:xfrm>
            <a:off x="6138598" y="3503165"/>
            <a:ext cx="2227109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Tasks &amp; Cases</a:t>
            </a:r>
          </a:p>
        </p:txBody>
      </p:sp>
      <p:sp>
        <p:nvSpPr>
          <p:cNvPr id="62" name="Rechteck 61"/>
          <p:cNvSpPr/>
          <p:nvPr/>
        </p:nvSpPr>
        <p:spPr bwMode="auto">
          <a:xfrm>
            <a:off x="6138598" y="2964294"/>
            <a:ext cx="2227109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View Models</a:t>
            </a:r>
          </a:p>
        </p:txBody>
      </p:sp>
    </p:spTree>
    <p:extLst>
      <p:ext uri="{BB962C8B-B14F-4D97-AF65-F5344CB8AC3E}">
        <p14:creationId xmlns:p14="http://schemas.microsoft.com/office/powerpoint/2010/main" val="10221030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Intelligent Content + </a:t>
            </a:r>
            <a:r>
              <a:rPr lang="de-DE" dirty="0" err="1"/>
              <a:t>Calculations</a:t>
            </a:r>
            <a:r>
              <a:rPr lang="de-DE" dirty="0"/>
              <a:t> </a:t>
            </a:r>
            <a:r>
              <a:rPr lang="de-DE" dirty="0">
                <a:sym typeface="Wingdings" panose="05000000000000000000" pitchFamily="2" charset="2"/>
              </a:rPr>
              <a:t></a:t>
            </a:r>
            <a:r>
              <a:rPr lang="de-DE" dirty="0"/>
              <a:t> </a:t>
            </a:r>
            <a:r>
              <a:rPr lang="de-DE" dirty="0" err="1"/>
              <a:t>Spreadsheets</a:t>
            </a:r>
            <a:r>
              <a:rPr lang="de-DE" dirty="0"/>
              <a:t> 2.0</a:t>
            </a:r>
            <a:endParaRPr lang="en-US" dirty="0"/>
          </a:p>
        </p:txBody>
      </p:sp>
      <p:sp>
        <p:nvSpPr>
          <p:cNvPr id="7" name="Rechteck 6"/>
          <p:cNvSpPr/>
          <p:nvPr/>
        </p:nvSpPr>
        <p:spPr bwMode="auto">
          <a:xfrm>
            <a:off x="5904148" y="996596"/>
            <a:ext cx="1584176" cy="518457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b"/>
          <a:lstStyle/>
          <a:p>
            <a:pPr algn="ctr" eaLnBrk="0" hangingPunct="0">
              <a:defRPr/>
            </a:pPr>
            <a:r>
              <a:rPr lang="en-US" dirty="0" smtClean="0">
                <a:solidFill>
                  <a:schemeClr val="tx1"/>
                </a:solidFill>
                <a:latin typeface="Arial Unicode MS" pitchFamily="34" charset="-128"/>
              </a:rPr>
              <a:t>Visualizations</a:t>
            </a:r>
            <a:endParaRPr lang="en-US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1295636" y="1010997"/>
            <a:ext cx="4379714" cy="518457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 eaLnBrk="0" hangingPunct="0">
              <a:defRPr/>
            </a:pPr>
            <a:r>
              <a:rPr lang="en-US" dirty="0" smtClean="0">
                <a:solidFill>
                  <a:schemeClr val="tx1"/>
                </a:solidFill>
                <a:latin typeface="Arial Unicode MS" pitchFamily="34" charset="-128"/>
              </a:rPr>
              <a:t>Functions / Transformations</a:t>
            </a:r>
            <a:endParaRPr lang="en-US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107505" y="1016732"/>
            <a:ext cx="1040510" cy="518457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 eaLnBrk="0" hangingPunct="0">
              <a:defRPr/>
            </a:pPr>
            <a:r>
              <a:rPr lang="en-US" dirty="0" smtClean="0">
                <a:solidFill>
                  <a:schemeClr val="tx1"/>
                </a:solidFill>
                <a:latin typeface="Arial Unicode MS" pitchFamily="34" charset="-128"/>
              </a:rPr>
              <a:t>Content</a:t>
            </a:r>
            <a:endParaRPr lang="en-US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ichtungspfeil 9"/>
              <p:cNvSpPr/>
              <p:nvPr/>
            </p:nvSpPr>
            <p:spPr bwMode="auto">
              <a:xfrm>
                <a:off x="1688482" y="1158380"/>
                <a:ext cx="577539" cy="586968"/>
              </a:xfrm>
              <a:prstGeom prst="homePlat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/>
                          <a:cs typeface="Arial" pitchFamily="34" charset="0"/>
                        </a:rPr>
                        <m:t>𝑓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0" name="Richtungspfeil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88482" y="1158380"/>
                <a:ext cx="577539" cy="586968"/>
              </a:xfrm>
              <a:prstGeom prst="homePlate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Gerade Verbindung mit Pfeil 10"/>
          <p:cNvCxnSpPr/>
          <p:nvPr/>
        </p:nvCxnSpPr>
        <p:spPr bwMode="auto">
          <a:xfrm flipV="1">
            <a:off x="811394" y="1451864"/>
            <a:ext cx="877088" cy="241126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ichtungspfeil 15"/>
              <p:cNvSpPr/>
              <p:nvPr/>
            </p:nvSpPr>
            <p:spPr bwMode="auto">
              <a:xfrm>
                <a:off x="1484637" y="2621739"/>
                <a:ext cx="577539" cy="586968"/>
              </a:xfrm>
              <a:prstGeom prst="homePlat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/>
                          <a:cs typeface="Arial" pitchFamily="34" charset="0"/>
                        </a:rPr>
                        <m:t>𝑓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6" name="Richtungspfeil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84637" y="2621739"/>
                <a:ext cx="577539" cy="586968"/>
              </a:xfrm>
              <a:prstGeom prst="homePlate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ichtungspfeil 16"/>
              <p:cNvSpPr/>
              <p:nvPr/>
            </p:nvSpPr>
            <p:spPr bwMode="auto">
              <a:xfrm>
                <a:off x="2818997" y="1934115"/>
                <a:ext cx="577539" cy="586968"/>
              </a:xfrm>
              <a:prstGeom prst="homePlat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/>
                          <a:cs typeface="Arial" pitchFamily="34" charset="0"/>
                        </a:rPr>
                        <m:t>𝑓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7" name="Richtungspfeil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18997" y="1934115"/>
                <a:ext cx="577539" cy="586968"/>
              </a:xfrm>
              <a:prstGeom prst="homePlate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ichtungspfeil 17"/>
              <p:cNvSpPr/>
              <p:nvPr/>
            </p:nvSpPr>
            <p:spPr bwMode="auto">
              <a:xfrm>
                <a:off x="3873675" y="1052736"/>
                <a:ext cx="577539" cy="586968"/>
              </a:xfrm>
              <a:prstGeom prst="homePlat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/>
                          <a:cs typeface="Arial" pitchFamily="34" charset="0"/>
                        </a:rPr>
                        <m:t>𝑓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8" name="Richtungspfeil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73675" y="1052736"/>
                <a:ext cx="577539" cy="586968"/>
              </a:xfrm>
              <a:prstGeom prst="homePlate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ichtungspfeil 18"/>
              <p:cNvSpPr/>
              <p:nvPr/>
            </p:nvSpPr>
            <p:spPr bwMode="auto">
              <a:xfrm>
                <a:off x="3839146" y="2609676"/>
                <a:ext cx="577539" cy="586968"/>
              </a:xfrm>
              <a:prstGeom prst="homePlat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/>
                          <a:cs typeface="Arial" pitchFamily="34" charset="0"/>
                        </a:rPr>
                        <m:t>𝑓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9" name="Richtungspfeil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39146" y="2609676"/>
                <a:ext cx="577539" cy="586968"/>
              </a:xfrm>
              <a:prstGeom prst="homePlate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ichtungspfeil 19"/>
              <p:cNvSpPr/>
              <p:nvPr/>
            </p:nvSpPr>
            <p:spPr bwMode="auto">
              <a:xfrm>
                <a:off x="4811254" y="3284984"/>
                <a:ext cx="577539" cy="586968"/>
              </a:xfrm>
              <a:prstGeom prst="homePlat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/>
                          <a:cs typeface="Arial" pitchFamily="34" charset="0"/>
                        </a:rPr>
                        <m:t>𝑓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0" name="Richtungspfeil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11254" y="3284984"/>
                <a:ext cx="577539" cy="586968"/>
              </a:xfrm>
              <a:prstGeom prst="homePlate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ichtungspfeil 20"/>
              <p:cNvSpPr/>
              <p:nvPr/>
            </p:nvSpPr>
            <p:spPr bwMode="auto">
              <a:xfrm>
                <a:off x="4919266" y="1867109"/>
                <a:ext cx="577539" cy="586968"/>
              </a:xfrm>
              <a:prstGeom prst="homePlat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/>
                          <a:cs typeface="Arial" pitchFamily="34" charset="0"/>
                        </a:rPr>
                        <m:t>𝑓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1" name="Richtungspfeil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19266" y="1867109"/>
                <a:ext cx="577539" cy="586968"/>
              </a:xfrm>
              <a:prstGeom prst="homePlate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ichtungspfeil 21"/>
              <p:cNvSpPr/>
              <p:nvPr/>
            </p:nvSpPr>
            <p:spPr bwMode="auto">
              <a:xfrm>
                <a:off x="4847258" y="4822252"/>
                <a:ext cx="577539" cy="586968"/>
              </a:xfrm>
              <a:prstGeom prst="homePlat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/>
                          <a:cs typeface="Arial" pitchFamily="34" charset="0"/>
                        </a:rPr>
                        <m:t>𝑓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2" name="Richtungspfeil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47258" y="4822252"/>
                <a:ext cx="577539" cy="586968"/>
              </a:xfrm>
              <a:prstGeom prst="homePlate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Gerade Verbindung mit Pfeil 24"/>
          <p:cNvCxnSpPr/>
          <p:nvPr/>
        </p:nvCxnSpPr>
        <p:spPr bwMode="auto">
          <a:xfrm>
            <a:off x="811394" y="1692990"/>
            <a:ext cx="2007603" cy="53460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/>
          <p:nvPr/>
        </p:nvCxnSpPr>
        <p:spPr bwMode="auto">
          <a:xfrm>
            <a:off x="811394" y="1692990"/>
            <a:ext cx="673243" cy="122223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/>
          <p:nvPr/>
        </p:nvCxnSpPr>
        <p:spPr bwMode="auto">
          <a:xfrm>
            <a:off x="811394" y="2674098"/>
            <a:ext cx="673243" cy="24112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/>
          <p:nvPr/>
        </p:nvCxnSpPr>
        <p:spPr bwMode="auto">
          <a:xfrm flipV="1">
            <a:off x="811394" y="1451864"/>
            <a:ext cx="877088" cy="122223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/>
          <p:nvPr/>
        </p:nvCxnSpPr>
        <p:spPr bwMode="auto">
          <a:xfrm flipV="1">
            <a:off x="2266021" y="1346220"/>
            <a:ext cx="1607654" cy="10564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/>
          <p:nvPr/>
        </p:nvCxnSpPr>
        <p:spPr bwMode="auto">
          <a:xfrm>
            <a:off x="2266021" y="1451864"/>
            <a:ext cx="552976" cy="77573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/>
          <p:nvPr/>
        </p:nvCxnSpPr>
        <p:spPr bwMode="auto">
          <a:xfrm flipV="1">
            <a:off x="2062176" y="2227599"/>
            <a:ext cx="756821" cy="68762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/>
          <p:nvPr/>
        </p:nvCxnSpPr>
        <p:spPr bwMode="auto">
          <a:xfrm flipV="1">
            <a:off x="2062176" y="2903160"/>
            <a:ext cx="1776970" cy="1206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 bwMode="auto">
          <a:xfrm>
            <a:off x="2062176" y="2915223"/>
            <a:ext cx="2749078" cy="66324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52" idx="3"/>
          </p:cNvCxnSpPr>
          <p:nvPr/>
        </p:nvCxnSpPr>
        <p:spPr bwMode="auto">
          <a:xfrm>
            <a:off x="4367170" y="4673796"/>
            <a:ext cx="480088" cy="44194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 bwMode="auto">
          <a:xfrm>
            <a:off x="3396536" y="2227599"/>
            <a:ext cx="442610" cy="67556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Gerade Verbindung mit Pfeil 35"/>
          <p:cNvCxnSpPr/>
          <p:nvPr/>
        </p:nvCxnSpPr>
        <p:spPr bwMode="auto">
          <a:xfrm flipV="1">
            <a:off x="3396536" y="1346220"/>
            <a:ext cx="477139" cy="88137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/>
          <p:nvPr/>
        </p:nvCxnSpPr>
        <p:spPr bwMode="auto">
          <a:xfrm>
            <a:off x="4451214" y="1346220"/>
            <a:ext cx="468052" cy="81437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/>
          <p:nvPr/>
        </p:nvCxnSpPr>
        <p:spPr bwMode="auto">
          <a:xfrm flipV="1">
            <a:off x="3396536" y="2160593"/>
            <a:ext cx="1522730" cy="67006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Gerade Verbindung mit Pfeil 38"/>
          <p:cNvCxnSpPr/>
          <p:nvPr/>
        </p:nvCxnSpPr>
        <p:spPr bwMode="auto">
          <a:xfrm flipV="1">
            <a:off x="4416685" y="2160593"/>
            <a:ext cx="502581" cy="74256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>
            <a:stCxn id="52" idx="3"/>
          </p:cNvCxnSpPr>
          <p:nvPr/>
        </p:nvCxnSpPr>
        <p:spPr bwMode="auto">
          <a:xfrm flipV="1">
            <a:off x="4367170" y="3578468"/>
            <a:ext cx="444084" cy="109532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Gerade Verbindung mit Pfeil 40"/>
          <p:cNvCxnSpPr/>
          <p:nvPr/>
        </p:nvCxnSpPr>
        <p:spPr bwMode="auto">
          <a:xfrm>
            <a:off x="4416685" y="2903160"/>
            <a:ext cx="394569" cy="67530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 bwMode="auto">
          <a:xfrm flipV="1">
            <a:off x="5496805" y="1822399"/>
            <a:ext cx="731379" cy="33819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/>
          <p:nvPr/>
        </p:nvCxnSpPr>
        <p:spPr bwMode="auto">
          <a:xfrm>
            <a:off x="5496805" y="2160593"/>
            <a:ext cx="628303" cy="123487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/>
          <p:nvPr/>
        </p:nvCxnSpPr>
        <p:spPr bwMode="auto">
          <a:xfrm flipV="1">
            <a:off x="5388793" y="3395464"/>
            <a:ext cx="736315" cy="18300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 bwMode="auto">
          <a:xfrm>
            <a:off x="5388793" y="3578468"/>
            <a:ext cx="736315" cy="143827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Gerade Verbindung mit Pfeil 45"/>
          <p:cNvCxnSpPr/>
          <p:nvPr/>
        </p:nvCxnSpPr>
        <p:spPr bwMode="auto">
          <a:xfrm flipV="1">
            <a:off x="5424797" y="5016738"/>
            <a:ext cx="700311" cy="9899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Gerade Verbindung mit Pfeil 46"/>
          <p:cNvCxnSpPr>
            <a:endCxn id="52" idx="1"/>
          </p:cNvCxnSpPr>
          <p:nvPr/>
        </p:nvCxnSpPr>
        <p:spPr bwMode="auto">
          <a:xfrm>
            <a:off x="811394" y="2674098"/>
            <a:ext cx="1106766" cy="199969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>
            <a:endCxn id="52" idx="1"/>
          </p:cNvCxnSpPr>
          <p:nvPr/>
        </p:nvCxnSpPr>
        <p:spPr bwMode="auto">
          <a:xfrm>
            <a:off x="811394" y="3704015"/>
            <a:ext cx="1106766" cy="96978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>
            <a:endCxn id="52" idx="1"/>
          </p:cNvCxnSpPr>
          <p:nvPr/>
        </p:nvCxnSpPr>
        <p:spPr bwMode="auto">
          <a:xfrm flipV="1">
            <a:off x="811393" y="4673796"/>
            <a:ext cx="1106767" cy="5253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/>
          <p:nvPr/>
        </p:nvCxnSpPr>
        <p:spPr bwMode="auto">
          <a:xfrm flipV="1">
            <a:off x="811394" y="2915223"/>
            <a:ext cx="673243" cy="78879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51" name="Gruppieren 50"/>
          <p:cNvGrpSpPr/>
          <p:nvPr/>
        </p:nvGrpSpPr>
        <p:grpSpPr>
          <a:xfrm>
            <a:off x="1918160" y="3578332"/>
            <a:ext cx="2449010" cy="2190928"/>
            <a:chOff x="2519034" y="3578332"/>
            <a:chExt cx="2449010" cy="2190928"/>
          </a:xfrm>
        </p:grpSpPr>
        <p:sp>
          <p:nvSpPr>
            <p:cNvPr id="52" name="Rechteck 51"/>
            <p:cNvSpPr/>
            <p:nvPr/>
          </p:nvSpPr>
          <p:spPr bwMode="auto">
            <a:xfrm>
              <a:off x="2519034" y="3578332"/>
              <a:ext cx="2449010" cy="2190928"/>
            </a:xfrm>
            <a:prstGeom prst="rect">
              <a:avLst/>
            </a:prstGeom>
            <a:solidFill>
              <a:srgbClr val="A3AD77"/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b"/>
            <a:lstStyle/>
            <a:p>
              <a:pPr algn="ctr" eaLnBrk="0" hangingPunct="0">
                <a:defRPr/>
              </a:pPr>
              <a:endParaRPr lang="de-DE" dirty="0">
                <a:solidFill>
                  <a:schemeClr val="tx1"/>
                </a:solidFill>
                <a:latin typeface="Arial Unicode MS" pitchFamily="34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Richtungspfeil 52"/>
                <p:cNvSpPr/>
                <p:nvPr/>
              </p:nvSpPr>
              <p:spPr bwMode="auto">
                <a:xfrm>
                  <a:off x="2938305" y="3781206"/>
                  <a:ext cx="577539" cy="586968"/>
                </a:xfrm>
                <a:prstGeom prst="homePlat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</m:oMath>
                    </m:oMathPara>
                  </a14:m>
                  <a:endParaRPr lang="en-US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53" name="Richtungspfeil 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938305" y="3781206"/>
                  <a:ext cx="577539" cy="586968"/>
                </a:xfrm>
                <a:prstGeom prst="homePlate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  <a:ln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Richtungspfeil 53"/>
                <p:cNvSpPr/>
                <p:nvPr/>
              </p:nvSpPr>
              <p:spPr bwMode="auto">
                <a:xfrm>
                  <a:off x="4012207" y="4368174"/>
                  <a:ext cx="577539" cy="586968"/>
                </a:xfrm>
                <a:prstGeom prst="homePlat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</m:oMath>
                    </m:oMathPara>
                  </a14:m>
                  <a:endParaRPr lang="en-US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54" name="Richtungspfeil 5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012207" y="4368174"/>
                  <a:ext cx="577539" cy="586968"/>
                </a:xfrm>
                <a:prstGeom prst="homePlate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  <a:ln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Richtungspfeil 54"/>
                <p:cNvSpPr/>
                <p:nvPr/>
              </p:nvSpPr>
              <p:spPr bwMode="auto">
                <a:xfrm>
                  <a:off x="2921538" y="4961773"/>
                  <a:ext cx="577539" cy="586968"/>
                </a:xfrm>
                <a:prstGeom prst="homePlat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</m:oMath>
                    </m:oMathPara>
                  </a14:m>
                  <a:endParaRPr lang="en-US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55" name="Richtungspfeil 5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921538" y="4961773"/>
                  <a:ext cx="577539" cy="586968"/>
                </a:xfrm>
                <a:prstGeom prst="homePlate">
                  <a:avLst/>
                </a:prstGeom>
                <a:blipFill rotWithShape="0">
                  <a:blip r:embed="rId12"/>
                  <a:stretch>
                    <a:fillRect/>
                  </a:stretch>
                </a:blipFill>
                <a:ln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6" name="Gerade Verbindung mit Pfeil 55"/>
            <p:cNvCxnSpPr/>
            <p:nvPr/>
          </p:nvCxnSpPr>
          <p:spPr bwMode="auto">
            <a:xfrm>
              <a:off x="3515844" y="4074690"/>
              <a:ext cx="496363" cy="586968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Gerade Verbindung mit Pfeil 56"/>
            <p:cNvCxnSpPr/>
            <p:nvPr/>
          </p:nvCxnSpPr>
          <p:spPr bwMode="auto">
            <a:xfrm flipV="1">
              <a:off x="3499077" y="4661658"/>
              <a:ext cx="513130" cy="593599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Gerade Verbindung mit Pfeil 57"/>
            <p:cNvCxnSpPr>
              <a:stCxn id="52" idx="1"/>
            </p:cNvCxnSpPr>
            <p:nvPr/>
          </p:nvCxnSpPr>
          <p:spPr bwMode="auto">
            <a:xfrm flipV="1">
              <a:off x="2519034" y="4074690"/>
              <a:ext cx="419271" cy="599106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Gerade Verbindung mit Pfeil 58"/>
            <p:cNvCxnSpPr>
              <a:stCxn id="52" idx="1"/>
            </p:cNvCxnSpPr>
            <p:nvPr/>
          </p:nvCxnSpPr>
          <p:spPr bwMode="auto">
            <a:xfrm>
              <a:off x="2519034" y="4673796"/>
              <a:ext cx="402504" cy="581461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Gerade Verbindung mit Pfeil 59"/>
            <p:cNvCxnSpPr>
              <a:endCxn id="52" idx="3"/>
            </p:cNvCxnSpPr>
            <p:nvPr/>
          </p:nvCxnSpPr>
          <p:spPr bwMode="auto">
            <a:xfrm>
              <a:off x="4589746" y="4661658"/>
              <a:ext cx="378298" cy="12138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2" name="Rechteck 61"/>
          <p:cNvSpPr/>
          <p:nvPr/>
        </p:nvSpPr>
        <p:spPr bwMode="auto">
          <a:xfrm>
            <a:off x="7704348" y="986180"/>
            <a:ext cx="1260140" cy="518457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b"/>
          <a:lstStyle/>
          <a:p>
            <a:pPr algn="ctr" eaLnBrk="0" hangingPunct="0">
              <a:defRPr/>
            </a:pPr>
            <a:r>
              <a:rPr lang="en-US" dirty="0" smtClean="0">
                <a:solidFill>
                  <a:schemeClr val="tx1"/>
                </a:solidFill>
                <a:latin typeface="Arial Unicode MS" pitchFamily="34" charset="-128"/>
              </a:rPr>
              <a:t>Users</a:t>
            </a:r>
            <a:endParaRPr lang="en-US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cxnSp>
        <p:nvCxnSpPr>
          <p:cNvPr id="63" name="Gerade Verbindung mit Pfeil 62"/>
          <p:cNvCxnSpPr/>
          <p:nvPr/>
        </p:nvCxnSpPr>
        <p:spPr bwMode="auto">
          <a:xfrm flipV="1">
            <a:off x="7304112" y="1709923"/>
            <a:ext cx="822015" cy="6042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Gerade Verbindung mit Pfeil 63"/>
          <p:cNvCxnSpPr/>
          <p:nvPr/>
        </p:nvCxnSpPr>
        <p:spPr bwMode="auto">
          <a:xfrm>
            <a:off x="7304112" y="1770348"/>
            <a:ext cx="863490" cy="54798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Gerade Verbindung mit Pfeil 64"/>
          <p:cNvCxnSpPr/>
          <p:nvPr/>
        </p:nvCxnSpPr>
        <p:spPr bwMode="auto">
          <a:xfrm flipV="1">
            <a:off x="7344308" y="2866669"/>
            <a:ext cx="703117" cy="52879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Gerade Verbindung mit Pfeil 65"/>
          <p:cNvCxnSpPr/>
          <p:nvPr/>
        </p:nvCxnSpPr>
        <p:spPr bwMode="auto">
          <a:xfrm>
            <a:off x="7344308" y="3395464"/>
            <a:ext cx="778005" cy="269916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Gerade Verbindung mit Pfeil 66"/>
          <p:cNvCxnSpPr/>
          <p:nvPr/>
        </p:nvCxnSpPr>
        <p:spPr bwMode="auto">
          <a:xfrm flipV="1">
            <a:off x="7342120" y="3841053"/>
            <a:ext cx="852664" cy="117568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Gerade Verbindung mit Pfeil 67"/>
          <p:cNvCxnSpPr/>
          <p:nvPr/>
        </p:nvCxnSpPr>
        <p:spPr bwMode="auto">
          <a:xfrm flipV="1">
            <a:off x="7342120" y="4732798"/>
            <a:ext cx="776379" cy="28394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69" name="Gruppieren 68"/>
          <p:cNvGrpSpPr/>
          <p:nvPr/>
        </p:nvGrpSpPr>
        <p:grpSpPr>
          <a:xfrm>
            <a:off x="8118499" y="1301349"/>
            <a:ext cx="559873" cy="576064"/>
            <a:chOff x="572022" y="2923566"/>
            <a:chExt cx="659253" cy="707501"/>
          </a:xfrm>
          <a:solidFill>
            <a:schemeClr val="accent2">
              <a:lumMod val="75000"/>
            </a:schemeClr>
          </a:solidFill>
        </p:grpSpPr>
        <p:sp>
          <p:nvSpPr>
            <p:cNvPr id="70" name="Ellipse 69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2" name="Gruppieren 71"/>
          <p:cNvGrpSpPr/>
          <p:nvPr/>
        </p:nvGrpSpPr>
        <p:grpSpPr>
          <a:xfrm>
            <a:off x="8118499" y="2240868"/>
            <a:ext cx="559873" cy="576064"/>
            <a:chOff x="572022" y="2923566"/>
            <a:chExt cx="659253" cy="707501"/>
          </a:xfrm>
          <a:solidFill>
            <a:schemeClr val="accent2">
              <a:lumMod val="75000"/>
            </a:schemeClr>
          </a:solidFill>
        </p:grpSpPr>
        <p:sp>
          <p:nvSpPr>
            <p:cNvPr id="73" name="Ellipse 72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5" name="Gruppieren 74"/>
          <p:cNvGrpSpPr/>
          <p:nvPr/>
        </p:nvGrpSpPr>
        <p:grpSpPr>
          <a:xfrm>
            <a:off x="8118499" y="4359773"/>
            <a:ext cx="559873" cy="576064"/>
            <a:chOff x="572022" y="2923566"/>
            <a:chExt cx="659253" cy="707501"/>
          </a:xfrm>
          <a:solidFill>
            <a:schemeClr val="accent2">
              <a:lumMod val="75000"/>
            </a:schemeClr>
          </a:solidFill>
        </p:grpSpPr>
        <p:sp>
          <p:nvSpPr>
            <p:cNvPr id="76" name="Ellipse 75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8" name="Gruppieren 77"/>
          <p:cNvGrpSpPr/>
          <p:nvPr/>
        </p:nvGrpSpPr>
        <p:grpSpPr>
          <a:xfrm>
            <a:off x="8136396" y="3212976"/>
            <a:ext cx="559873" cy="576064"/>
            <a:chOff x="572022" y="2923566"/>
            <a:chExt cx="659253" cy="707501"/>
          </a:xfrm>
          <a:solidFill>
            <a:schemeClr val="accent2">
              <a:lumMod val="75000"/>
            </a:schemeClr>
          </a:solidFill>
        </p:grpSpPr>
        <p:sp>
          <p:nvSpPr>
            <p:cNvPr id="79" name="Ellipse 78"/>
            <p:cNvSpPr/>
            <p:nvPr/>
          </p:nvSpPr>
          <p:spPr bwMode="auto">
            <a:xfrm>
              <a:off x="721628" y="2923566"/>
              <a:ext cx="360040" cy="360000"/>
            </a:xfrm>
            <a:prstGeom prst="ellipse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Kreis 8"/>
            <p:cNvSpPr/>
            <p:nvPr/>
          </p:nvSpPr>
          <p:spPr bwMode="auto">
            <a:xfrm>
              <a:off x="572022" y="3283566"/>
              <a:ext cx="659253" cy="347501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1" name="Gruppieren 80"/>
          <p:cNvGrpSpPr/>
          <p:nvPr/>
        </p:nvGrpSpPr>
        <p:grpSpPr>
          <a:xfrm>
            <a:off x="249677" y="1497182"/>
            <a:ext cx="559874" cy="391616"/>
            <a:chOff x="6976839" y="1500827"/>
            <a:chExt cx="559874" cy="391616"/>
          </a:xfrm>
        </p:grpSpPr>
        <p:sp>
          <p:nvSpPr>
            <p:cNvPr id="82" name="Ellipse 81"/>
            <p:cNvSpPr/>
            <p:nvPr/>
          </p:nvSpPr>
          <p:spPr bwMode="auto">
            <a:xfrm>
              <a:off x="6976840" y="1766429"/>
              <a:ext cx="559873" cy="126014"/>
            </a:xfrm>
            <a:prstGeom prst="ellipse">
              <a:avLst/>
            </a:prstGeom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Ellipse 82"/>
            <p:cNvSpPr/>
            <p:nvPr/>
          </p:nvSpPr>
          <p:spPr bwMode="auto">
            <a:xfrm>
              <a:off x="6976839" y="1700030"/>
              <a:ext cx="559873" cy="126014"/>
            </a:xfrm>
            <a:prstGeom prst="ellipse">
              <a:avLst/>
            </a:prstGeom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Ellipse 83"/>
            <p:cNvSpPr/>
            <p:nvPr/>
          </p:nvSpPr>
          <p:spPr bwMode="auto">
            <a:xfrm>
              <a:off x="6976840" y="1633629"/>
              <a:ext cx="559873" cy="126014"/>
            </a:xfrm>
            <a:prstGeom prst="ellipse">
              <a:avLst/>
            </a:prstGeom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Ellipse 84"/>
            <p:cNvSpPr/>
            <p:nvPr/>
          </p:nvSpPr>
          <p:spPr bwMode="auto">
            <a:xfrm>
              <a:off x="6976840" y="1567228"/>
              <a:ext cx="559873" cy="126014"/>
            </a:xfrm>
            <a:prstGeom prst="ellipse">
              <a:avLst/>
            </a:prstGeom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Ellipse 85"/>
            <p:cNvSpPr/>
            <p:nvPr/>
          </p:nvSpPr>
          <p:spPr bwMode="auto">
            <a:xfrm>
              <a:off x="6976840" y="1500827"/>
              <a:ext cx="559873" cy="126014"/>
            </a:xfrm>
            <a:prstGeom prst="ellipse">
              <a:avLst/>
            </a:prstGeom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7" name="Gruppieren 86"/>
          <p:cNvGrpSpPr/>
          <p:nvPr/>
        </p:nvGrpSpPr>
        <p:grpSpPr>
          <a:xfrm>
            <a:off x="245841" y="2475053"/>
            <a:ext cx="559874" cy="391616"/>
            <a:chOff x="6976839" y="1500827"/>
            <a:chExt cx="559874" cy="391616"/>
          </a:xfrm>
        </p:grpSpPr>
        <p:sp>
          <p:nvSpPr>
            <p:cNvPr id="88" name="Ellipse 87"/>
            <p:cNvSpPr/>
            <p:nvPr/>
          </p:nvSpPr>
          <p:spPr bwMode="auto">
            <a:xfrm>
              <a:off x="6976840" y="1766429"/>
              <a:ext cx="559873" cy="126014"/>
            </a:xfrm>
            <a:prstGeom prst="ellipse">
              <a:avLst/>
            </a:prstGeom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Ellipse 88"/>
            <p:cNvSpPr/>
            <p:nvPr/>
          </p:nvSpPr>
          <p:spPr bwMode="auto">
            <a:xfrm>
              <a:off x="6976839" y="1700030"/>
              <a:ext cx="559873" cy="126014"/>
            </a:xfrm>
            <a:prstGeom prst="ellipse">
              <a:avLst/>
            </a:prstGeom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Ellipse 89"/>
            <p:cNvSpPr/>
            <p:nvPr/>
          </p:nvSpPr>
          <p:spPr bwMode="auto">
            <a:xfrm>
              <a:off x="6976840" y="1633629"/>
              <a:ext cx="559873" cy="126014"/>
            </a:xfrm>
            <a:prstGeom prst="ellipse">
              <a:avLst/>
            </a:prstGeom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Ellipse 90"/>
            <p:cNvSpPr/>
            <p:nvPr/>
          </p:nvSpPr>
          <p:spPr bwMode="auto">
            <a:xfrm>
              <a:off x="6976840" y="1567228"/>
              <a:ext cx="559873" cy="126014"/>
            </a:xfrm>
            <a:prstGeom prst="ellipse">
              <a:avLst/>
            </a:prstGeom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Ellipse 91"/>
            <p:cNvSpPr/>
            <p:nvPr/>
          </p:nvSpPr>
          <p:spPr bwMode="auto">
            <a:xfrm>
              <a:off x="6976840" y="1500827"/>
              <a:ext cx="559873" cy="126014"/>
            </a:xfrm>
            <a:prstGeom prst="ellipse">
              <a:avLst/>
            </a:prstGeom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3" name="Gruppieren 92"/>
          <p:cNvGrpSpPr/>
          <p:nvPr/>
        </p:nvGrpSpPr>
        <p:grpSpPr>
          <a:xfrm>
            <a:off x="245841" y="3501390"/>
            <a:ext cx="559874" cy="391616"/>
            <a:chOff x="6976839" y="1500827"/>
            <a:chExt cx="559874" cy="391616"/>
          </a:xfrm>
        </p:grpSpPr>
        <p:sp>
          <p:nvSpPr>
            <p:cNvPr id="94" name="Ellipse 93"/>
            <p:cNvSpPr/>
            <p:nvPr/>
          </p:nvSpPr>
          <p:spPr bwMode="auto">
            <a:xfrm>
              <a:off x="6976840" y="1766429"/>
              <a:ext cx="559873" cy="126014"/>
            </a:xfrm>
            <a:prstGeom prst="ellipse">
              <a:avLst/>
            </a:prstGeom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Ellipse 94"/>
            <p:cNvSpPr/>
            <p:nvPr/>
          </p:nvSpPr>
          <p:spPr bwMode="auto">
            <a:xfrm>
              <a:off x="6976839" y="1700030"/>
              <a:ext cx="559873" cy="126014"/>
            </a:xfrm>
            <a:prstGeom prst="ellipse">
              <a:avLst/>
            </a:prstGeom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Ellipse 95"/>
            <p:cNvSpPr/>
            <p:nvPr/>
          </p:nvSpPr>
          <p:spPr bwMode="auto">
            <a:xfrm>
              <a:off x="6976840" y="1633629"/>
              <a:ext cx="559873" cy="126014"/>
            </a:xfrm>
            <a:prstGeom prst="ellipse">
              <a:avLst/>
            </a:prstGeom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Ellipse 96"/>
            <p:cNvSpPr/>
            <p:nvPr/>
          </p:nvSpPr>
          <p:spPr bwMode="auto">
            <a:xfrm>
              <a:off x="6976840" y="1567228"/>
              <a:ext cx="559873" cy="126014"/>
            </a:xfrm>
            <a:prstGeom prst="ellipse">
              <a:avLst/>
            </a:prstGeom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Ellipse 97"/>
            <p:cNvSpPr/>
            <p:nvPr/>
          </p:nvSpPr>
          <p:spPr bwMode="auto">
            <a:xfrm>
              <a:off x="6976840" y="1500827"/>
              <a:ext cx="559873" cy="126014"/>
            </a:xfrm>
            <a:prstGeom prst="ellipse">
              <a:avLst/>
            </a:prstGeom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9" name="Gruppieren 98"/>
          <p:cNvGrpSpPr/>
          <p:nvPr/>
        </p:nvGrpSpPr>
        <p:grpSpPr>
          <a:xfrm>
            <a:off x="252066" y="4539075"/>
            <a:ext cx="559874" cy="391616"/>
            <a:chOff x="6976839" y="1500827"/>
            <a:chExt cx="559874" cy="391616"/>
          </a:xfrm>
        </p:grpSpPr>
        <p:sp>
          <p:nvSpPr>
            <p:cNvPr id="100" name="Ellipse 99"/>
            <p:cNvSpPr/>
            <p:nvPr/>
          </p:nvSpPr>
          <p:spPr bwMode="auto">
            <a:xfrm>
              <a:off x="6976840" y="1766429"/>
              <a:ext cx="559873" cy="126014"/>
            </a:xfrm>
            <a:prstGeom prst="ellipse">
              <a:avLst/>
            </a:prstGeom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Ellipse 100"/>
            <p:cNvSpPr/>
            <p:nvPr/>
          </p:nvSpPr>
          <p:spPr bwMode="auto">
            <a:xfrm>
              <a:off x="6976839" y="1700030"/>
              <a:ext cx="559873" cy="126014"/>
            </a:xfrm>
            <a:prstGeom prst="ellipse">
              <a:avLst/>
            </a:prstGeom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Ellipse 101"/>
            <p:cNvSpPr/>
            <p:nvPr/>
          </p:nvSpPr>
          <p:spPr bwMode="auto">
            <a:xfrm>
              <a:off x="6976840" y="1633629"/>
              <a:ext cx="559873" cy="126014"/>
            </a:xfrm>
            <a:prstGeom prst="ellipse">
              <a:avLst/>
            </a:prstGeom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Ellipse 102"/>
            <p:cNvSpPr/>
            <p:nvPr/>
          </p:nvSpPr>
          <p:spPr bwMode="auto">
            <a:xfrm>
              <a:off x="6976840" y="1567228"/>
              <a:ext cx="559873" cy="126014"/>
            </a:xfrm>
            <a:prstGeom prst="ellipse">
              <a:avLst/>
            </a:prstGeom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Ellipse 103"/>
            <p:cNvSpPr/>
            <p:nvPr/>
          </p:nvSpPr>
          <p:spPr bwMode="auto">
            <a:xfrm>
              <a:off x="6976840" y="1500827"/>
              <a:ext cx="559873" cy="126014"/>
            </a:xfrm>
            <a:prstGeom prst="ellipse">
              <a:avLst/>
            </a:prstGeom>
            <a:ln>
              <a:solidFill>
                <a:schemeClr val="bg1">
                  <a:lumMod val="9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5" name="Gruppieren 104"/>
          <p:cNvGrpSpPr/>
          <p:nvPr/>
        </p:nvGrpSpPr>
        <p:grpSpPr>
          <a:xfrm>
            <a:off x="6228184" y="2915223"/>
            <a:ext cx="1051779" cy="801809"/>
            <a:chOff x="4211960" y="3352339"/>
            <a:chExt cx="1080120" cy="652726"/>
          </a:xfrm>
        </p:grpSpPr>
        <p:cxnSp>
          <p:nvCxnSpPr>
            <p:cNvPr id="106" name="Gerade Verbindung mit Pfeil 105"/>
            <p:cNvCxnSpPr/>
            <p:nvPr/>
          </p:nvCxnSpPr>
          <p:spPr bwMode="auto">
            <a:xfrm flipV="1">
              <a:off x="4211960" y="3352339"/>
              <a:ext cx="0" cy="652726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Gerade Verbindung mit Pfeil 106"/>
            <p:cNvCxnSpPr/>
            <p:nvPr/>
          </p:nvCxnSpPr>
          <p:spPr bwMode="auto">
            <a:xfrm>
              <a:off x="4211960" y="4005064"/>
              <a:ext cx="1080120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8" name="Freihandform 107"/>
            <p:cNvSpPr/>
            <p:nvPr/>
          </p:nvSpPr>
          <p:spPr bwMode="auto">
            <a:xfrm>
              <a:off x="4213860" y="3429000"/>
              <a:ext cx="878896" cy="400892"/>
            </a:xfrm>
            <a:custGeom>
              <a:avLst/>
              <a:gdLst>
                <a:gd name="connsiteX0" fmla="*/ 0 w 735330"/>
                <a:gd name="connsiteY0" fmla="*/ 396240 h 396240"/>
                <a:gd name="connsiteX1" fmla="*/ 163830 w 735330"/>
                <a:gd name="connsiteY1" fmla="*/ 257175 h 396240"/>
                <a:gd name="connsiteX2" fmla="*/ 331470 w 735330"/>
                <a:gd name="connsiteY2" fmla="*/ 346710 h 396240"/>
                <a:gd name="connsiteX3" fmla="*/ 735330 w 735330"/>
                <a:gd name="connsiteY3" fmla="*/ 0 h 39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5330" h="396240">
                  <a:moveTo>
                    <a:pt x="0" y="396240"/>
                  </a:moveTo>
                  <a:cubicBezTo>
                    <a:pt x="54292" y="330835"/>
                    <a:pt x="108585" y="265430"/>
                    <a:pt x="163830" y="257175"/>
                  </a:cubicBezTo>
                  <a:cubicBezTo>
                    <a:pt x="219075" y="248920"/>
                    <a:pt x="236220" y="389573"/>
                    <a:pt x="331470" y="346710"/>
                  </a:cubicBezTo>
                  <a:cubicBezTo>
                    <a:pt x="426720" y="303847"/>
                    <a:pt x="581025" y="151923"/>
                    <a:pt x="735330" y="0"/>
                  </a:cubicBez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9" name="Gruppieren 108"/>
          <p:cNvGrpSpPr/>
          <p:nvPr/>
        </p:nvGrpSpPr>
        <p:grpSpPr>
          <a:xfrm>
            <a:off x="6286096" y="1313103"/>
            <a:ext cx="921133" cy="914496"/>
            <a:chOff x="4860032" y="3351277"/>
            <a:chExt cx="547489" cy="549947"/>
          </a:xfrm>
          <a:solidFill>
            <a:schemeClr val="bg1">
              <a:lumMod val="50000"/>
            </a:schemeClr>
          </a:solidFill>
        </p:grpSpPr>
        <p:sp>
          <p:nvSpPr>
            <p:cNvPr id="110" name="Kreis 109"/>
            <p:cNvSpPr/>
            <p:nvPr/>
          </p:nvSpPr>
          <p:spPr bwMode="auto">
            <a:xfrm>
              <a:off x="4860032" y="3397106"/>
              <a:ext cx="504056" cy="504118"/>
            </a:xfrm>
            <a:prstGeom prst="pie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Kreis 110"/>
            <p:cNvSpPr/>
            <p:nvPr/>
          </p:nvSpPr>
          <p:spPr bwMode="auto">
            <a:xfrm>
              <a:off x="4903465" y="3351277"/>
              <a:ext cx="504056" cy="504118"/>
            </a:xfrm>
            <a:prstGeom prst="pie">
              <a:avLst>
                <a:gd name="adj1" fmla="val 16192115"/>
                <a:gd name="adj2" fmla="val 49103"/>
              </a:avLst>
            </a:prstGeom>
            <a:grpFill/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2" name="Gruppieren 111"/>
          <p:cNvGrpSpPr/>
          <p:nvPr/>
        </p:nvGrpSpPr>
        <p:grpSpPr>
          <a:xfrm>
            <a:off x="6371511" y="4643147"/>
            <a:ext cx="744737" cy="759622"/>
            <a:chOff x="8373295" y="1322926"/>
            <a:chExt cx="591193" cy="573342"/>
          </a:xfrm>
        </p:grpSpPr>
        <p:sp>
          <p:nvSpPr>
            <p:cNvPr id="113" name="Gefaltete Ecke 112"/>
            <p:cNvSpPr/>
            <p:nvPr/>
          </p:nvSpPr>
          <p:spPr bwMode="auto">
            <a:xfrm>
              <a:off x="8373295" y="1322926"/>
              <a:ext cx="591193" cy="573342"/>
            </a:xfrm>
            <a:prstGeom prst="foldedCorner">
              <a:avLst>
                <a:gd name="adj" fmla="val 26500"/>
              </a:avLst>
            </a:prstGeom>
            <a:ln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100" dirty="0" smtClean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114" name="Eine Ecke des Rechtecks abrunden 113"/>
            <p:cNvSpPr/>
            <p:nvPr/>
          </p:nvSpPr>
          <p:spPr bwMode="auto">
            <a:xfrm>
              <a:off x="8445303" y="1412776"/>
              <a:ext cx="144016" cy="88051"/>
            </a:xfrm>
            <a:prstGeom prst="round1Rect">
              <a:avLst/>
            </a:prstGeom>
            <a:ln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Eine Ecke des Rechtecks abrunden 114"/>
            <p:cNvSpPr/>
            <p:nvPr/>
          </p:nvSpPr>
          <p:spPr bwMode="auto">
            <a:xfrm>
              <a:off x="8589319" y="1412776"/>
              <a:ext cx="144016" cy="88051"/>
            </a:xfrm>
            <a:prstGeom prst="round1Rect">
              <a:avLst/>
            </a:prstGeom>
            <a:ln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Eine Ecke des Rechtecks abrunden 115"/>
            <p:cNvSpPr/>
            <p:nvPr/>
          </p:nvSpPr>
          <p:spPr bwMode="auto">
            <a:xfrm>
              <a:off x="8733335" y="1412776"/>
              <a:ext cx="144016" cy="88051"/>
            </a:xfrm>
            <a:prstGeom prst="round1Rect">
              <a:avLst/>
            </a:prstGeom>
            <a:ln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Eine Ecke des Rechtecks abrunden 116"/>
            <p:cNvSpPr/>
            <p:nvPr/>
          </p:nvSpPr>
          <p:spPr bwMode="auto">
            <a:xfrm>
              <a:off x="8447097" y="1504554"/>
              <a:ext cx="144016" cy="88051"/>
            </a:xfrm>
            <a:prstGeom prst="round1Rect">
              <a:avLst/>
            </a:prstGeom>
            <a:ln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Eine Ecke des Rechtecks abrunden 117"/>
            <p:cNvSpPr/>
            <p:nvPr/>
          </p:nvSpPr>
          <p:spPr bwMode="auto">
            <a:xfrm>
              <a:off x="8591113" y="1504554"/>
              <a:ext cx="144016" cy="88051"/>
            </a:xfrm>
            <a:prstGeom prst="round1Rect">
              <a:avLst/>
            </a:prstGeom>
            <a:ln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Eine Ecke des Rechtecks abrunden 118"/>
            <p:cNvSpPr/>
            <p:nvPr/>
          </p:nvSpPr>
          <p:spPr bwMode="auto">
            <a:xfrm>
              <a:off x="8731430" y="1504554"/>
              <a:ext cx="147715" cy="88051"/>
            </a:xfrm>
            <a:prstGeom prst="round1Rect">
              <a:avLst/>
            </a:prstGeom>
            <a:ln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Eine Ecke des Rechtecks abrunden 119"/>
            <p:cNvSpPr/>
            <p:nvPr/>
          </p:nvSpPr>
          <p:spPr bwMode="auto">
            <a:xfrm>
              <a:off x="8447097" y="1593707"/>
              <a:ext cx="144016" cy="88051"/>
            </a:xfrm>
            <a:prstGeom prst="round1Rect">
              <a:avLst/>
            </a:prstGeom>
            <a:ln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Eine Ecke des Rechtecks abrunden 120"/>
            <p:cNvSpPr/>
            <p:nvPr/>
          </p:nvSpPr>
          <p:spPr bwMode="auto">
            <a:xfrm>
              <a:off x="8591113" y="1593707"/>
              <a:ext cx="144016" cy="88051"/>
            </a:xfrm>
            <a:prstGeom prst="round1Rect">
              <a:avLst/>
            </a:prstGeom>
            <a:ln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Eine Ecke des Rechtecks abrunden 121"/>
            <p:cNvSpPr/>
            <p:nvPr/>
          </p:nvSpPr>
          <p:spPr bwMode="auto">
            <a:xfrm>
              <a:off x="8731430" y="1593707"/>
              <a:ext cx="147715" cy="88051"/>
            </a:xfrm>
            <a:prstGeom prst="round1Rect">
              <a:avLst/>
            </a:prstGeom>
            <a:ln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1495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+mj-lt"/>
              </a:rPr>
              <a:t>Technische Universität München</a:t>
            </a:r>
            <a:endParaRPr lang="de-DE" dirty="0">
              <a:latin typeface="+mj-lt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2"/>
          <a:stretch/>
        </p:blipFill>
        <p:spPr>
          <a:xfrm>
            <a:off x="-5680" y="889082"/>
            <a:ext cx="9194158" cy="571618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3995936" y="927876"/>
            <a:ext cx="5112568" cy="5201424"/>
          </a:xfrm>
          <a:prstGeom prst="rect">
            <a:avLst/>
          </a:prstGeom>
          <a:noFill/>
          <a:ln>
            <a:noFill/>
          </a:ln>
        </p:spPr>
        <p:txBody>
          <a:bodyPr wrap="square" lIns="72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b="1" baseline="0" dirty="0" smtClean="0">
                <a:solidFill>
                  <a:schemeClr val="accent3"/>
                </a:solidFill>
                <a:latin typeface="+mn-lt"/>
              </a:rPr>
              <a:t>       </a:t>
            </a:r>
            <a:r>
              <a:rPr lang="en-US" sz="3600" b="1" dirty="0" smtClean="0">
                <a:solidFill>
                  <a:schemeClr val="accent3"/>
                </a:solidFill>
                <a:latin typeface="+mn-lt"/>
              </a:rPr>
              <a:t> </a:t>
            </a:r>
            <a:r>
              <a:rPr lang="en-US" sz="3600" b="1" baseline="0" dirty="0" smtClean="0">
                <a:solidFill>
                  <a:schemeClr val="accent3"/>
                </a:solidFill>
                <a:latin typeface="+mn-lt"/>
              </a:rPr>
              <a:t>13</a:t>
            </a:r>
            <a:r>
              <a:rPr lang="en-US" sz="2800" b="0" baseline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2800" b="1" baseline="0" noProof="0" dirty="0" smtClean="0">
                <a:solidFill>
                  <a:schemeClr val="bg1"/>
                </a:solidFill>
                <a:latin typeface="+mn-lt"/>
              </a:rPr>
              <a:t>Faculties</a:t>
            </a:r>
            <a:endParaRPr lang="en-US" sz="2000" b="1" baseline="0" noProof="0" dirty="0" smtClean="0">
              <a:solidFill>
                <a:schemeClr val="bg1"/>
              </a:solidFill>
              <a:latin typeface="+mn-lt"/>
            </a:endParaRPr>
          </a:p>
          <a:p>
            <a:pPr marL="1767600" lvl="3" indent="-285750">
              <a:buFont typeface="Wingdings" panose="05000000000000000000" pitchFamily="2" charset="2"/>
              <a:buChar char="§"/>
            </a:pPr>
            <a:r>
              <a:rPr lang="en-US" sz="1600" b="0" baseline="0" dirty="0" smtClean="0">
                <a:solidFill>
                  <a:schemeClr val="bg1"/>
                </a:solidFill>
                <a:latin typeface="+mn-lt"/>
              </a:rPr>
              <a:t>Mathematics &amp; Informatics</a:t>
            </a:r>
          </a:p>
          <a:p>
            <a:pPr marL="1767600" lvl="3" indent="-285750">
              <a:buFont typeface="Wingdings" panose="05000000000000000000" pitchFamily="2" charset="2"/>
              <a:buChar char="§"/>
            </a:pPr>
            <a:r>
              <a:rPr lang="en-US" sz="1600" b="0" baseline="0" dirty="0" smtClean="0">
                <a:solidFill>
                  <a:schemeClr val="bg1"/>
                </a:solidFill>
                <a:latin typeface="+mn-lt"/>
              </a:rPr>
              <a:t>Natural Sciences</a:t>
            </a:r>
          </a:p>
          <a:p>
            <a:pPr marL="1767600" lvl="3" indent="-285750">
              <a:buFont typeface="Wingdings" panose="05000000000000000000" pitchFamily="2" charset="2"/>
              <a:buChar char="§"/>
            </a:pPr>
            <a:r>
              <a:rPr lang="en-US" sz="1600" b="0" baseline="0" dirty="0" smtClean="0">
                <a:solidFill>
                  <a:schemeClr val="bg1"/>
                </a:solidFill>
                <a:latin typeface="+mn-lt"/>
              </a:rPr>
              <a:t>Engineering &amp; Architecture</a:t>
            </a:r>
          </a:p>
          <a:p>
            <a:pPr marL="1767600" lvl="3" indent="-285750">
              <a:buFont typeface="Wingdings" panose="05000000000000000000" pitchFamily="2" charset="2"/>
              <a:buChar char="§"/>
            </a:pPr>
            <a:r>
              <a:rPr lang="en-US" sz="1600" b="0" baseline="0" dirty="0" smtClean="0">
                <a:solidFill>
                  <a:schemeClr val="bg1"/>
                </a:solidFill>
                <a:latin typeface="+mn-lt"/>
              </a:rPr>
              <a:t>Life Sciences</a:t>
            </a:r>
            <a:r>
              <a:rPr lang="en-US" sz="1600" b="0" dirty="0" smtClean="0">
                <a:solidFill>
                  <a:schemeClr val="bg1"/>
                </a:solidFill>
                <a:latin typeface="+mn-lt"/>
              </a:rPr>
              <a:t> &amp; </a:t>
            </a:r>
            <a:r>
              <a:rPr lang="en-US" sz="1600" b="0" baseline="0" dirty="0" smtClean="0">
                <a:solidFill>
                  <a:schemeClr val="bg1"/>
                </a:solidFill>
                <a:latin typeface="+mn-lt"/>
              </a:rPr>
              <a:t>Medicine </a:t>
            </a:r>
          </a:p>
          <a:p>
            <a:pPr marL="1767600" lvl="3" indent="-285750">
              <a:buFont typeface="Wingdings" panose="05000000000000000000" pitchFamily="2" charset="2"/>
              <a:buChar char="§"/>
            </a:pPr>
            <a:r>
              <a:rPr lang="en-US" sz="1600" b="0" baseline="0" dirty="0" smtClean="0">
                <a:solidFill>
                  <a:schemeClr val="bg1"/>
                </a:solidFill>
                <a:latin typeface="+mn-lt"/>
              </a:rPr>
              <a:t>Economics &amp; Education</a:t>
            </a:r>
          </a:p>
          <a:p>
            <a:pPr marL="110250" lvl="0" indent="0">
              <a:lnSpc>
                <a:spcPct val="100000"/>
              </a:lnSpc>
              <a:buFont typeface="Wingdings" panose="05000000000000000000" pitchFamily="2" charset="2"/>
              <a:buNone/>
            </a:pPr>
            <a:endParaRPr lang="en-US" sz="1000" b="0" baseline="0" dirty="0" smtClean="0">
              <a:solidFill>
                <a:schemeClr val="bg1"/>
              </a:solidFill>
              <a:latin typeface="+mn-lt"/>
            </a:endParaRPr>
          </a:p>
          <a:p>
            <a:r>
              <a:rPr lang="en-US" sz="3600" b="1" baseline="0" dirty="0" smtClean="0">
                <a:solidFill>
                  <a:schemeClr val="accent2"/>
                </a:solidFill>
                <a:latin typeface="+mn-lt"/>
              </a:rPr>
              <a:t>32.000</a:t>
            </a:r>
            <a:r>
              <a:rPr lang="en-US" sz="3600" b="1" dirty="0" smtClean="0">
                <a:solidFill>
                  <a:schemeClr val="accent2"/>
                </a:solidFill>
                <a:latin typeface="+mn-lt"/>
              </a:rPr>
              <a:t> </a:t>
            </a:r>
            <a:r>
              <a:rPr lang="en-US" sz="2800" b="1" baseline="0" dirty="0" smtClean="0">
                <a:solidFill>
                  <a:schemeClr val="bg1"/>
                </a:solidFill>
                <a:latin typeface="+mn-lt"/>
              </a:rPr>
              <a:t>Students</a:t>
            </a:r>
          </a:p>
          <a:p>
            <a:r>
              <a:rPr lang="en-US" sz="16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+mn-lt"/>
              </a:rPr>
              <a:t>             </a:t>
            </a:r>
            <a:r>
              <a:rPr lang="en-US" sz="1600" b="1" dirty="0" smtClean="0">
                <a:solidFill>
                  <a:schemeClr val="accent2"/>
                </a:solidFill>
                <a:latin typeface="+mn-lt"/>
              </a:rPr>
              <a:t>2.800   </a:t>
            </a:r>
            <a:r>
              <a:rPr lang="en-US" sz="1600" b="1" dirty="0" smtClean="0">
                <a:solidFill>
                  <a:schemeClr val="bg1"/>
                </a:solidFill>
                <a:latin typeface="+mn-lt"/>
              </a:rPr>
              <a:t>Informatics Faculty</a:t>
            </a:r>
            <a:endParaRPr lang="en-US" sz="1600" b="1" baseline="0" dirty="0" smtClean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endParaRPr lang="en-US" sz="1000" b="1" baseline="0" dirty="0" smtClean="0">
              <a:solidFill>
                <a:schemeClr val="bg1"/>
              </a:solidFill>
              <a:latin typeface="+mn-lt"/>
            </a:endParaRPr>
          </a:p>
          <a:p>
            <a:r>
              <a:rPr lang="en-US" sz="3600" b="1" baseline="0" dirty="0" smtClean="0">
                <a:solidFill>
                  <a:schemeClr val="accent1"/>
                </a:solidFill>
                <a:latin typeface="+mn-lt"/>
              </a:rPr>
              <a:t>     478</a:t>
            </a:r>
            <a:r>
              <a:rPr lang="en-US" sz="2800" b="0" baseline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2800" b="1" baseline="0" dirty="0" smtClean="0">
                <a:solidFill>
                  <a:schemeClr val="bg1"/>
                </a:solidFill>
                <a:latin typeface="+mn-lt"/>
              </a:rPr>
              <a:t>Professors</a:t>
            </a:r>
          </a:p>
          <a:p>
            <a:r>
              <a:rPr lang="en-US" sz="1600" b="1" dirty="0" smtClean="0">
                <a:solidFill>
                  <a:schemeClr val="bg1"/>
                </a:solidFill>
                <a:latin typeface="+mn-lt"/>
              </a:rPr>
              <a:t>                    </a:t>
            </a:r>
            <a:r>
              <a:rPr lang="en-US" sz="1600" b="1" dirty="0" smtClean="0">
                <a:solidFill>
                  <a:schemeClr val="accent1"/>
                </a:solidFill>
                <a:latin typeface="+mn-lt"/>
              </a:rPr>
              <a:t>48   </a:t>
            </a:r>
            <a:r>
              <a:rPr lang="en-US" sz="1600" b="1" dirty="0" smtClean="0">
                <a:solidFill>
                  <a:schemeClr val="bg1"/>
                </a:solidFill>
                <a:latin typeface="+mn-lt"/>
              </a:rPr>
              <a:t>Informatics Faculty</a:t>
            </a:r>
            <a:endParaRPr lang="en-US" sz="2800" b="1" baseline="0" dirty="0" smtClean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endParaRPr lang="en-US" sz="1000" b="1" baseline="0" dirty="0" smtClean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en-US" sz="3600" b="1" baseline="0" dirty="0" smtClean="0">
                <a:solidFill>
                  <a:schemeClr val="tx2"/>
                </a:solidFill>
                <a:latin typeface="+mn-lt"/>
              </a:rPr>
              <a:t>       13</a:t>
            </a:r>
            <a:r>
              <a:rPr lang="en-US" sz="2800" b="1" baseline="0" dirty="0" smtClean="0">
                <a:solidFill>
                  <a:schemeClr val="bg1"/>
                </a:solidFill>
                <a:latin typeface="+mn-lt"/>
              </a:rPr>
              <a:t> Nobel Prize winners</a:t>
            </a:r>
          </a:p>
        </p:txBody>
      </p:sp>
      <p:sp>
        <p:nvSpPr>
          <p:cNvPr id="2" name="Rechteck 1"/>
          <p:cNvSpPr/>
          <p:nvPr/>
        </p:nvSpPr>
        <p:spPr>
          <a:xfrm>
            <a:off x="8496436" y="6273316"/>
            <a:ext cx="627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* 2012</a:t>
            </a:r>
            <a:endParaRPr lang="en-US" sz="12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458990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Florian Matthes	</a:t>
            </a:r>
            <a:endParaRPr lang="en-US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mtClean="0"/>
              <a:t>Prof.Dr.rer.nat.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mtClean="0"/>
              <a:t>17132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matthes@in.tum.de</a:t>
            </a:r>
            <a:endParaRPr lang="en-US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Thank you for your attention. Questions?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226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0" y="890052"/>
            <a:ext cx="9144000" cy="116146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/>
            <a:r>
              <a:rPr lang="en-US" b="1" dirty="0" smtClean="0"/>
              <a:t>1. Intelligent </a:t>
            </a:r>
            <a:r>
              <a:rPr lang="en-US" b="1" dirty="0"/>
              <a:t>Content Management Software</a:t>
            </a:r>
          </a:p>
          <a:p>
            <a:pPr marL="642937" lvl="1" indent="-285750"/>
            <a:r>
              <a:rPr lang="en-US" dirty="0" smtClean="0"/>
              <a:t>What </a:t>
            </a:r>
            <a:r>
              <a:rPr lang="en-US" dirty="0"/>
              <a:t>is intelligent content (IC)?</a:t>
            </a:r>
          </a:p>
          <a:p>
            <a:pPr marL="642937" lvl="1" indent="-285750"/>
            <a:r>
              <a:rPr lang="en-US" dirty="0" smtClean="0"/>
              <a:t>What </a:t>
            </a:r>
            <a:r>
              <a:rPr lang="en-US" dirty="0"/>
              <a:t>is intelligent content management software?</a:t>
            </a:r>
            <a:br>
              <a:rPr lang="en-US" dirty="0"/>
            </a:br>
            <a:endParaRPr lang="en-US" dirty="0"/>
          </a:p>
          <a:p>
            <a:pPr marL="0" indent="0"/>
            <a:r>
              <a:rPr lang="en-US" b="1" dirty="0" smtClean="0"/>
              <a:t>2. A Model-Based </a:t>
            </a:r>
            <a:r>
              <a:rPr lang="en-US" b="1" dirty="0"/>
              <a:t>ICMSaaS Architecture </a:t>
            </a:r>
          </a:p>
          <a:p>
            <a:pPr marL="700087" lvl="1" indent="-342900"/>
            <a:r>
              <a:rPr lang="en-US" dirty="0" smtClean="0"/>
              <a:t>Architectural overview</a:t>
            </a:r>
            <a:endParaRPr lang="en-US" dirty="0"/>
          </a:p>
          <a:p>
            <a:pPr marL="700087" lvl="1" indent="-342900"/>
            <a:r>
              <a:rPr lang="en-US" dirty="0"/>
              <a:t>A practical </a:t>
            </a:r>
            <a:r>
              <a:rPr lang="en-US" dirty="0" smtClean="0"/>
              <a:t>example</a:t>
            </a:r>
          </a:p>
          <a:p>
            <a:pPr marL="700087" lvl="1" indent="-342900"/>
            <a:r>
              <a:rPr lang="en-US" dirty="0" smtClean="0"/>
              <a:t>ICMSaaS as a platform for data-intensive apps</a:t>
            </a:r>
            <a:br>
              <a:rPr lang="en-US" dirty="0" smtClean="0"/>
            </a:br>
            <a:endParaRPr lang="en-US" dirty="0"/>
          </a:p>
          <a:p>
            <a:pPr marL="342900" indent="-342900"/>
            <a:r>
              <a:rPr lang="en-US" b="1" dirty="0" smtClean="0"/>
              <a:t>3. Summary </a:t>
            </a:r>
            <a:r>
              <a:rPr lang="en-US" b="1" dirty="0"/>
              <a:t>and Future Research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68813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1"/>
          <p:cNvSpPr txBox="1">
            <a:spLocks/>
          </p:cNvSpPr>
          <p:nvPr/>
        </p:nvSpPr>
        <p:spPr bwMode="auto">
          <a:xfrm>
            <a:off x="250129" y="2852937"/>
            <a:ext cx="8642351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lang="de-DE" sz="1800" baseline="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kern="0" dirty="0" smtClean="0"/>
              <a:t>Our model of IC has three components: </a:t>
            </a:r>
          </a:p>
          <a:p>
            <a:pPr marL="441325" lvl="1" indent="-342900">
              <a:buFont typeface="+mj-lt"/>
              <a:buAutoNum type="arabicPeriod"/>
            </a:pPr>
            <a:r>
              <a:rPr lang="en-US" b="1" kern="0" dirty="0" smtClean="0"/>
              <a:t>Content types</a:t>
            </a:r>
            <a:r>
              <a:rPr lang="en-US" kern="0" dirty="0" smtClean="0"/>
              <a:t> </a:t>
            </a:r>
          </a:p>
          <a:p>
            <a:pPr marL="98425" lvl="1" indent="0">
              <a:buFont typeface="Wingdings" pitchFamily="2" charset="2"/>
              <a:buNone/>
            </a:pPr>
            <a:r>
              <a:rPr lang="en-US" sz="1600" kern="0" dirty="0" smtClean="0"/>
              <a:t>	e.g. Contact, Task, Opportunity	</a:t>
            </a:r>
          </a:p>
          <a:p>
            <a:pPr marL="441325" lvl="1" indent="-342900">
              <a:buFont typeface="+mj-lt"/>
              <a:buAutoNum type="arabicPeriod" startAt="2"/>
            </a:pPr>
            <a:r>
              <a:rPr lang="en-US" b="1" kern="0" dirty="0" smtClean="0"/>
              <a:t>Relations between content types </a:t>
            </a:r>
            <a:br>
              <a:rPr lang="en-US" b="1" kern="0" dirty="0" smtClean="0"/>
            </a:br>
            <a:r>
              <a:rPr lang="en-US" b="1" kern="0" dirty="0" smtClean="0"/>
              <a:t>	</a:t>
            </a:r>
            <a:r>
              <a:rPr lang="en-US" sz="1600" kern="0" noProof="1" smtClean="0"/>
              <a:t>e.g. Assigned_To, Reponsible</a:t>
            </a:r>
            <a:br>
              <a:rPr lang="en-US" sz="1600" kern="0" noProof="1" smtClean="0"/>
            </a:br>
            <a:endParaRPr lang="en-US" sz="1600" kern="0" noProof="1" smtClean="0"/>
          </a:p>
          <a:p>
            <a:pPr marL="441325" lvl="1" indent="-342900">
              <a:buFont typeface="+mj-lt"/>
              <a:buAutoNum type="arabicPeriod" startAt="2"/>
            </a:pPr>
            <a:r>
              <a:rPr lang="en-US" b="1" kern="0" dirty="0" smtClean="0"/>
              <a:t>Relations between similar instances </a:t>
            </a:r>
          </a:p>
          <a:p>
            <a:pPr marL="98425" lvl="1" indent="0">
              <a:buFont typeface="Wingdings" pitchFamily="2" charset="2"/>
              <a:buNone/>
            </a:pPr>
            <a:endParaRPr lang="en-US" b="1" kern="0" dirty="0" smtClean="0"/>
          </a:p>
          <a:p>
            <a:pPr marL="98425" lvl="1" indent="0">
              <a:buFont typeface="Wingdings" pitchFamily="2" charset="2"/>
              <a:buNone/>
            </a:pPr>
            <a:endParaRPr lang="en-US" b="1" kern="0" dirty="0" smtClean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250129" y="980728"/>
            <a:ext cx="8642351" cy="5400675"/>
          </a:xfrm>
        </p:spPr>
        <p:txBody>
          <a:bodyPr>
            <a:normAutofit/>
          </a:bodyPr>
          <a:lstStyle/>
          <a:p>
            <a:r>
              <a:rPr lang="en-US" b="1" dirty="0"/>
              <a:t>Intelligent content (IC) </a:t>
            </a:r>
            <a:r>
              <a:rPr lang="en-US" dirty="0"/>
              <a:t>has two main properties: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is structurally </a:t>
            </a:r>
            <a:r>
              <a:rPr lang="en-US" dirty="0" smtClean="0"/>
              <a:t>rich and semantically </a:t>
            </a:r>
            <a:r>
              <a:rPr lang="en-US" dirty="0"/>
              <a:t>categorized.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These </a:t>
            </a:r>
            <a:r>
              <a:rPr lang="en-US" dirty="0"/>
              <a:t>properties are sufficient for making IC automatically </a:t>
            </a:r>
            <a:r>
              <a:rPr lang="en-US" b="1" dirty="0"/>
              <a:t>discoverable, reusable, reconfigurable, and adaptable</a:t>
            </a:r>
            <a:r>
              <a:rPr lang="en-US" dirty="0"/>
              <a:t> (Rockley &amp; Cooper, 2012). </a:t>
            </a:r>
            <a:endParaRPr lang="en-US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intelligent content?</a:t>
            </a:r>
            <a:r>
              <a:rPr lang="en-US" sz="1800" dirty="0"/>
              <a:t> </a:t>
            </a:r>
            <a:r>
              <a:rPr lang="en-US" sz="1800" dirty="0" smtClean="0"/>
              <a:t>(1/2</a:t>
            </a:r>
            <a:r>
              <a:rPr lang="en-US" sz="1800" dirty="0"/>
              <a:t>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5243527" y="3676192"/>
            <a:ext cx="324120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>
                <a:latin typeface="Arial" pitchFamily="34" charset="0"/>
              </a:rPr>
              <a:t>Schema, Taxonomy, Ontology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220072" y="4675392"/>
            <a:ext cx="3386376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>
                <a:latin typeface="Arial" pitchFamily="34" charset="0"/>
              </a:rPr>
              <a:t>Database, Content Repository, </a:t>
            </a:r>
            <a:br>
              <a:rPr lang="en-US" i="1" dirty="0" smtClean="0">
                <a:latin typeface="Arial" pitchFamily="34" charset="0"/>
              </a:rPr>
            </a:br>
            <a:r>
              <a:rPr lang="en-US" i="1" dirty="0" smtClean="0">
                <a:latin typeface="Arial" pitchFamily="34" charset="0"/>
              </a:rPr>
              <a:t>File System</a:t>
            </a:r>
          </a:p>
        </p:txBody>
      </p:sp>
      <p:sp>
        <p:nvSpPr>
          <p:cNvPr id="11" name="Geschweifte Klammer rechts 10"/>
          <p:cNvSpPr/>
          <p:nvPr/>
        </p:nvSpPr>
        <p:spPr bwMode="auto">
          <a:xfrm>
            <a:off x="4984916" y="3314398"/>
            <a:ext cx="226910" cy="1090346"/>
          </a:xfrm>
          <a:prstGeom prst="rightBrace">
            <a:avLst/>
          </a:prstGeom>
          <a:ln w="57150">
            <a:solidFill>
              <a:schemeClr val="tx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nhaltsplatzhalter 1"/>
          <p:cNvSpPr txBox="1">
            <a:spLocks/>
          </p:cNvSpPr>
          <p:nvPr/>
        </p:nvSpPr>
        <p:spPr bwMode="auto">
          <a:xfrm>
            <a:off x="250129" y="5877272"/>
            <a:ext cx="8642351" cy="656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lang="de-DE" sz="1800" baseline="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98425" lvl="1" indent="0">
              <a:buFont typeface="Wingdings" pitchFamily="2" charset="2"/>
              <a:buNone/>
            </a:pPr>
            <a:r>
              <a:rPr lang="en-US" b="1" kern="0" dirty="0" smtClean="0"/>
              <a:t>All three can change over time</a:t>
            </a:r>
          </a:p>
        </p:txBody>
      </p:sp>
    </p:spTree>
    <p:extLst>
      <p:ext uri="{BB962C8B-B14F-4D97-AF65-F5344CB8AC3E}">
        <p14:creationId xmlns:p14="http://schemas.microsoft.com/office/powerpoint/2010/main" val="35033829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8" grpId="0"/>
      <p:bldP spid="11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(content) </a:t>
            </a:r>
            <a:r>
              <a:rPr lang="en-US" b="1" dirty="0" smtClean="0"/>
              <a:t>Instance</a:t>
            </a:r>
            <a:r>
              <a:rPr lang="en-US" dirty="0" smtClean="0"/>
              <a:t> has</a:t>
            </a:r>
            <a:endParaRPr lang="en-US" dirty="0"/>
          </a:p>
          <a:p>
            <a:pPr marL="441325" lvl="1" indent="-342900">
              <a:buFont typeface="+mj-lt"/>
              <a:buAutoNum type="arabicPeriod"/>
            </a:pPr>
            <a:r>
              <a:rPr lang="en-US" b="1" dirty="0"/>
              <a:t>Fields</a:t>
            </a:r>
            <a:r>
              <a:rPr lang="en-US" dirty="0"/>
              <a:t> of basic data types (text, file, </a:t>
            </a:r>
            <a:r>
              <a:rPr lang="en-US" dirty="0" smtClean="0"/>
              <a:t>hypertext</a:t>
            </a:r>
            <a:r>
              <a:rPr lang="en-US" dirty="0"/>
              <a:t>, image, number, enumeration)</a:t>
            </a:r>
          </a:p>
          <a:p>
            <a:pPr lvl="2"/>
            <a:r>
              <a:rPr lang="en-US" dirty="0"/>
              <a:t>Maybe </a:t>
            </a:r>
            <a:r>
              <a:rPr lang="en-US" dirty="0" smtClean="0"/>
              <a:t>multi-valued</a:t>
            </a:r>
          </a:p>
          <a:p>
            <a:pPr lvl="2"/>
            <a:endParaRPr lang="en-US" dirty="0"/>
          </a:p>
          <a:p>
            <a:pPr marL="441325" lvl="1" indent="-342900">
              <a:buFont typeface="+mj-lt"/>
              <a:buAutoNum type="arabicPeriod"/>
            </a:pPr>
            <a:r>
              <a:rPr lang="en-US" b="1" dirty="0" smtClean="0"/>
              <a:t>Relations</a:t>
            </a:r>
            <a:r>
              <a:rPr lang="en-US" dirty="0" smtClean="0"/>
              <a:t> </a:t>
            </a:r>
            <a:r>
              <a:rPr lang="en-US" dirty="0"/>
              <a:t>to other instances</a:t>
            </a:r>
          </a:p>
          <a:p>
            <a:pPr lvl="2"/>
            <a:r>
              <a:rPr lang="en-US" dirty="0" smtClean="0"/>
              <a:t>Associations	(can be traversed in both directions)</a:t>
            </a:r>
          </a:p>
          <a:p>
            <a:pPr lvl="2"/>
            <a:r>
              <a:rPr lang="en-US" dirty="0" smtClean="0"/>
              <a:t>Aggregation hierarchy</a:t>
            </a:r>
            <a:br>
              <a:rPr lang="en-US" dirty="0" smtClean="0"/>
            </a:br>
            <a:endParaRPr lang="en-US" dirty="0"/>
          </a:p>
          <a:p>
            <a:pPr marL="441325" lvl="1" indent="-342900">
              <a:buFont typeface="+mj-lt"/>
              <a:buAutoNum type="arabicPeriod"/>
            </a:pPr>
            <a:r>
              <a:rPr lang="en-US" b="1" dirty="0"/>
              <a:t>A</a:t>
            </a:r>
            <a:r>
              <a:rPr lang="en-US" dirty="0" smtClean="0"/>
              <a:t> </a:t>
            </a:r>
            <a:r>
              <a:rPr lang="en-US" b="1" dirty="0"/>
              <a:t>content type </a:t>
            </a:r>
            <a:r>
              <a:rPr lang="en-US" dirty="0"/>
              <a:t>that </a:t>
            </a:r>
            <a:r>
              <a:rPr lang="en-US" dirty="0" smtClean="0"/>
              <a:t>semantically categorizes the instance and constrains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structure of the instance </a:t>
            </a:r>
            <a:endParaRPr lang="en-US" dirty="0" smtClean="0"/>
          </a:p>
          <a:p>
            <a:pPr lvl="2"/>
            <a:r>
              <a:rPr lang="en-US" dirty="0" smtClean="0"/>
              <a:t>and its possible </a:t>
            </a:r>
            <a:r>
              <a:rPr lang="en-US" dirty="0"/>
              <a:t>relations to other </a:t>
            </a:r>
            <a:r>
              <a:rPr lang="en-US" dirty="0" smtClean="0"/>
              <a:t>instances</a:t>
            </a:r>
          </a:p>
          <a:p>
            <a:pPr marL="98425" lvl="1" indent="0">
              <a:buNone/>
            </a:pPr>
            <a:endParaRPr lang="en-US" dirty="0" smtClean="0"/>
          </a:p>
          <a:p>
            <a:pPr marL="98425" lvl="1" indent="0">
              <a:buNone/>
            </a:pPr>
            <a:endParaRPr lang="en-US" dirty="0" smtClean="0"/>
          </a:p>
          <a:p>
            <a:pPr marL="98425" lvl="1" indent="0">
              <a:buNone/>
            </a:pPr>
            <a:r>
              <a:rPr lang="en-US" b="1" dirty="0" smtClean="0"/>
              <a:t>All three can change dynamically over time.</a:t>
            </a:r>
            <a:endParaRPr lang="en-US" b="1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intelligent content?</a:t>
            </a:r>
            <a:r>
              <a:rPr lang="en-US" sz="1800" dirty="0"/>
              <a:t> </a:t>
            </a:r>
            <a:r>
              <a:rPr lang="en-US" sz="1800" dirty="0" smtClean="0"/>
              <a:t>(2/2</a:t>
            </a:r>
            <a:r>
              <a:rPr lang="en-US" sz="1800" dirty="0"/>
              <a:t>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17450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content types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04912"/>
            <a:ext cx="452628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2411759" y="5941844"/>
            <a:ext cx="801823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</a:rPr>
              <a:t>Contact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68"/>
          <a:stretch/>
        </p:blipFill>
        <p:spPr bwMode="auto">
          <a:xfrm>
            <a:off x="4860032" y="1852444"/>
            <a:ext cx="3638550" cy="415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6471558" y="5937241"/>
            <a:ext cx="41549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1401331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Inference and discovery of content </a:t>
            </a:r>
            <a:r>
              <a:rPr lang="en-US" dirty="0"/>
              <a:t>t</a:t>
            </a:r>
            <a:r>
              <a:rPr lang="en-US" dirty="0" smtClean="0"/>
              <a:t>ypes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888" y="1042988"/>
            <a:ext cx="5610225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84377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47"/>
          <p:cNvGrpSpPr/>
          <p:nvPr/>
        </p:nvGrpSpPr>
        <p:grpSpPr>
          <a:xfrm>
            <a:off x="990775" y="2085836"/>
            <a:ext cx="7441203" cy="1818063"/>
            <a:chOff x="990775" y="2085836"/>
            <a:chExt cx="7441203" cy="1818063"/>
          </a:xfrm>
        </p:grpSpPr>
        <p:sp>
          <p:nvSpPr>
            <p:cNvPr id="12299" name="Text Box 41"/>
            <p:cNvSpPr txBox="1">
              <a:spLocks noChangeArrowheads="1"/>
            </p:cNvSpPr>
            <p:nvPr/>
          </p:nvSpPr>
          <p:spPr bwMode="auto">
            <a:xfrm>
              <a:off x="6080587" y="2085836"/>
              <a:ext cx="2351391" cy="18180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l" eaLnBrk="0" hangingPunct="0"/>
              <a:r>
                <a:rPr lang="en-US" sz="1600" dirty="0" smtClean="0">
                  <a:solidFill>
                    <a:srgbClr val="074FB0"/>
                  </a:solidFill>
                  <a:latin typeface="Arial" charset="0"/>
                </a:rPr>
                <a:t>CRUD</a:t>
              </a:r>
            </a:p>
            <a:p>
              <a:pPr eaLnBrk="0" hangingPunct="0"/>
              <a:r>
                <a:rPr lang="en-US" sz="1600" dirty="0">
                  <a:solidFill>
                    <a:srgbClr val="074FB0"/>
                  </a:solidFill>
                  <a:latin typeface="Arial" charset="0"/>
                </a:rPr>
                <a:t>Bidirectional linking</a:t>
              </a:r>
            </a:p>
            <a:p>
              <a:pPr eaLnBrk="0" hangingPunct="0"/>
              <a:r>
                <a:rPr lang="en-US" sz="1600" dirty="0" smtClean="0">
                  <a:solidFill>
                    <a:srgbClr val="074FB0"/>
                  </a:solidFill>
                  <a:latin typeface="Arial" charset="0"/>
                </a:rPr>
                <a:t>Data widgets</a:t>
              </a:r>
              <a:r>
                <a:rPr lang="en-US" sz="1600" dirty="0">
                  <a:solidFill>
                    <a:srgbClr val="074FB0"/>
                  </a:solidFill>
                  <a:latin typeface="Arial" charset="0"/>
                </a:rPr>
                <a:t/>
              </a:r>
              <a:br>
                <a:rPr lang="en-US" sz="1600" dirty="0">
                  <a:solidFill>
                    <a:srgbClr val="074FB0"/>
                  </a:solidFill>
                  <a:latin typeface="Arial" charset="0"/>
                </a:rPr>
              </a:br>
              <a:r>
                <a:rPr lang="en-US" sz="1600" dirty="0">
                  <a:solidFill>
                    <a:srgbClr val="074FB0"/>
                  </a:solidFill>
                  <a:latin typeface="Arial" charset="0"/>
                </a:rPr>
                <a:t>Classification &amp; Tagging</a:t>
              </a:r>
            </a:p>
            <a:p>
              <a:pPr algn="l" eaLnBrk="0" hangingPunct="0"/>
              <a:r>
                <a:rPr lang="en-US" sz="1600" dirty="0" smtClean="0">
                  <a:solidFill>
                    <a:srgbClr val="074FB0"/>
                  </a:solidFill>
                  <a:latin typeface="Arial" charset="0"/>
                </a:rPr>
                <a:t>Google</a:t>
              </a:r>
              <a:r>
                <a:rPr lang="en-US" sz="1600" baseline="30000" dirty="0" smtClean="0">
                  <a:solidFill>
                    <a:srgbClr val="074FB0"/>
                  </a:solidFill>
                  <a:latin typeface="Arial" charset="0"/>
                </a:rPr>
                <a:t>+</a:t>
              </a:r>
              <a:r>
                <a:rPr lang="en-US" sz="1600" dirty="0" smtClean="0">
                  <a:solidFill>
                    <a:srgbClr val="074FB0"/>
                  </a:solidFill>
                  <a:latin typeface="Arial" charset="0"/>
                </a:rPr>
                <a:t> search</a:t>
              </a:r>
            </a:p>
            <a:p>
              <a:pPr algn="l" eaLnBrk="0" hangingPunct="0"/>
              <a:r>
                <a:rPr lang="en-US" sz="1600" dirty="0" smtClean="0">
                  <a:solidFill>
                    <a:srgbClr val="074FB0"/>
                  </a:solidFill>
                  <a:latin typeface="Arial" charset="0"/>
                </a:rPr>
                <a:t>Navigation, Discussion</a:t>
              </a:r>
              <a:br>
                <a:rPr lang="en-US" sz="1600" dirty="0" smtClean="0">
                  <a:solidFill>
                    <a:srgbClr val="074FB0"/>
                  </a:solidFill>
                  <a:latin typeface="Arial" charset="0"/>
                </a:rPr>
              </a:br>
              <a:r>
                <a:rPr lang="en-US" sz="1600" dirty="0" smtClean="0">
                  <a:solidFill>
                    <a:srgbClr val="074FB0"/>
                  </a:solidFill>
                  <a:latin typeface="Arial" charset="0"/>
                </a:rPr>
                <a:t>Alerting &amp; Awareness</a:t>
              </a:r>
              <a:endParaRPr lang="en-US" sz="1600" dirty="0">
                <a:solidFill>
                  <a:srgbClr val="074FB0"/>
                </a:solidFill>
                <a:latin typeface="Arial" charset="0"/>
              </a:endParaRPr>
            </a:p>
          </p:txBody>
        </p:sp>
        <p:sp>
          <p:nvSpPr>
            <p:cNvPr id="12300" name="Line 42"/>
            <p:cNvSpPr>
              <a:spLocks noChangeShapeType="1"/>
            </p:cNvSpPr>
            <p:nvPr/>
          </p:nvSpPr>
          <p:spPr bwMode="auto">
            <a:xfrm>
              <a:off x="2908789" y="2980082"/>
              <a:ext cx="3124200" cy="0"/>
            </a:xfrm>
            <a:prstGeom prst="line">
              <a:avLst/>
            </a:prstGeom>
            <a:noFill/>
            <a:ln w="28575">
              <a:solidFill>
                <a:srgbClr val="074FB0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 sz="1600" dirty="0">
                <a:latin typeface="Arial Unicode MS" pitchFamily="34" charset="-128"/>
              </a:endParaRPr>
            </a:p>
          </p:txBody>
        </p:sp>
        <p:sp>
          <p:nvSpPr>
            <p:cNvPr id="12301" name="Text Box 43"/>
            <p:cNvSpPr txBox="1">
              <a:spLocks noChangeArrowheads="1"/>
            </p:cNvSpPr>
            <p:nvPr/>
          </p:nvSpPr>
          <p:spPr bwMode="auto">
            <a:xfrm>
              <a:off x="990775" y="2689837"/>
              <a:ext cx="1901268" cy="58695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r" eaLnBrk="0" hangingPunct="0"/>
              <a:r>
                <a:rPr lang="en-US" sz="1600" dirty="0" smtClean="0">
                  <a:solidFill>
                    <a:srgbClr val="074FB0"/>
                  </a:solidFill>
                  <a:latin typeface="Arial" charset="0"/>
                </a:rPr>
                <a:t>Uniform Services</a:t>
              </a:r>
              <a:br>
                <a:rPr lang="en-US" sz="1600" dirty="0" smtClean="0">
                  <a:solidFill>
                    <a:srgbClr val="074FB0"/>
                  </a:solidFill>
                  <a:latin typeface="Arial" charset="0"/>
                </a:rPr>
              </a:br>
              <a:r>
                <a:rPr lang="en-US" sz="1600" dirty="0" smtClean="0">
                  <a:solidFill>
                    <a:srgbClr val="074FB0"/>
                  </a:solidFill>
                  <a:latin typeface="Arial" charset="0"/>
                </a:rPr>
                <a:t>for Web &amp; Desktop</a:t>
              </a:r>
              <a:endParaRPr lang="en-US" sz="1600" dirty="0">
                <a:solidFill>
                  <a:srgbClr val="074FB0"/>
                </a:solidFill>
                <a:latin typeface="Arial" charset="0"/>
              </a:endParaRPr>
            </a:p>
          </p:txBody>
        </p:sp>
      </p:grp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intelligent content management software?</a:t>
            </a:r>
            <a:endParaRPr lang="en-US" noProof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140709 Matthes Architecting intelligent content management services</a:t>
            </a:r>
            <a:endParaRPr lang="en-US" dirty="0" smtClean="0"/>
          </a:p>
        </p:txBody>
      </p:sp>
      <p:sp>
        <p:nvSpPr>
          <p:cNvPr id="636932" name="AutoShape 4"/>
          <p:cNvSpPr>
            <a:spLocks noChangeArrowheads="1"/>
          </p:cNvSpPr>
          <p:nvPr/>
        </p:nvSpPr>
        <p:spPr bwMode="auto">
          <a:xfrm flipV="1">
            <a:off x="1647093" y="1533868"/>
            <a:ext cx="5647592" cy="1439863"/>
          </a:xfrm>
          <a:prstGeom prst="triangle">
            <a:avLst>
              <a:gd name="adj" fmla="val 500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10800000" wrap="none" lIns="90000" tIns="46800" rIns="90000" bIns="46800" anchor="ctr"/>
          <a:lstStyle/>
          <a:p>
            <a:pPr algn="ctr" eaLnBrk="0" hangingPunct="0"/>
            <a:endParaRPr lang="en-US" sz="1600" dirty="0" smtClean="0">
              <a:latin typeface="Arial" charset="0"/>
            </a:endParaRPr>
          </a:p>
          <a:p>
            <a:pPr algn="ctr" eaLnBrk="0" hangingPunct="0"/>
            <a:endParaRPr lang="en-US" sz="1600" dirty="0" smtClean="0">
              <a:latin typeface="Arial Unicode MS" pitchFamily="34" charset="-128"/>
            </a:endParaRPr>
          </a:p>
          <a:p>
            <a:pPr algn="ctr" eaLnBrk="0" hangingPunct="0"/>
            <a:r>
              <a:rPr lang="en-US" sz="1600" dirty="0" smtClean="0">
                <a:latin typeface="Arial" charset="0"/>
              </a:rPr>
              <a:t>Hierarchical Groups,</a:t>
            </a:r>
          </a:p>
          <a:p>
            <a:pPr algn="ctr" eaLnBrk="0" hangingPunct="0"/>
            <a:r>
              <a:rPr lang="en-US" sz="1600" dirty="0" smtClean="0">
                <a:latin typeface="Arial" charset="0"/>
              </a:rPr>
              <a:t>Access Control Lists </a:t>
            </a:r>
            <a:br>
              <a:rPr lang="en-US" sz="1600" dirty="0" smtClean="0">
                <a:latin typeface="Arial" charset="0"/>
              </a:rPr>
            </a:br>
            <a:r>
              <a:rPr lang="en-US" sz="1600" dirty="0" smtClean="0">
                <a:latin typeface="Arial" charset="0"/>
              </a:rPr>
              <a:t>Single Sign </a:t>
            </a:r>
            <a:r>
              <a:rPr lang="en-US" sz="1600" dirty="0">
                <a:latin typeface="Arial" charset="0"/>
              </a:rPr>
              <a:t>O</a:t>
            </a:r>
            <a:r>
              <a:rPr lang="en-US" sz="1600" dirty="0" smtClean="0">
                <a:latin typeface="Arial" charset="0"/>
              </a:rPr>
              <a:t>n</a:t>
            </a:r>
            <a:br>
              <a:rPr lang="en-US" sz="1600" dirty="0" smtClean="0">
                <a:latin typeface="Arial" charset="0"/>
              </a:rPr>
            </a:br>
            <a:endParaRPr lang="en-US" sz="1600" dirty="0">
              <a:latin typeface="Arial" charset="0"/>
            </a:endParaRPr>
          </a:p>
        </p:txBody>
      </p:sp>
      <p:sp>
        <p:nvSpPr>
          <p:cNvPr id="12326" name="Rectangle 6"/>
          <p:cNvSpPr>
            <a:spLocks noChangeArrowheads="1"/>
          </p:cNvSpPr>
          <p:nvPr/>
        </p:nvSpPr>
        <p:spPr bwMode="auto">
          <a:xfrm>
            <a:off x="3382721" y="1092544"/>
            <a:ext cx="1190019" cy="3460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0000" tIns="46800" rIns="90000" bIns="46800" anchor="ctr"/>
          <a:lstStyle/>
          <a:p>
            <a:pPr algn="ctr" eaLnBrk="0" hangingPunct="0"/>
            <a:r>
              <a:rPr lang="en-US" sz="1400" dirty="0" smtClean="0">
                <a:solidFill>
                  <a:srgbClr val="FFFFFF"/>
                </a:solidFill>
                <a:latin typeface="Arial" charset="0"/>
              </a:rPr>
              <a:t>Customer</a:t>
            </a:r>
            <a:endParaRPr lang="en-US" sz="14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327" name="Rectangle 7"/>
          <p:cNvSpPr>
            <a:spLocks noChangeArrowheads="1"/>
          </p:cNvSpPr>
          <p:nvPr/>
        </p:nvSpPr>
        <p:spPr bwMode="auto">
          <a:xfrm>
            <a:off x="6089860" y="1092544"/>
            <a:ext cx="1696850" cy="3460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0000" tIns="46800" rIns="90000" bIns="46800" anchor="ctr"/>
          <a:lstStyle/>
          <a:p>
            <a:pPr algn="ctr" eaLnBrk="0" hangingPunct="0"/>
            <a:r>
              <a:rPr lang="en-US" sz="1400" smtClean="0">
                <a:solidFill>
                  <a:srgbClr val="FFFFFF"/>
                </a:solidFill>
                <a:latin typeface="Arial" charset="0"/>
              </a:rPr>
              <a:t>  Communities </a:t>
            </a:r>
            <a:endParaRPr lang="en-US" sz="14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328" name="Rectangle 8"/>
          <p:cNvSpPr>
            <a:spLocks noChangeArrowheads="1"/>
          </p:cNvSpPr>
          <p:nvPr/>
        </p:nvSpPr>
        <p:spPr bwMode="auto">
          <a:xfrm>
            <a:off x="2269222" y="1092544"/>
            <a:ext cx="1091839" cy="3460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0000" tIns="46800" rIns="90000" bIns="46800" anchor="ctr"/>
          <a:lstStyle/>
          <a:p>
            <a:pPr algn="ctr" eaLnBrk="0" hangingPunct="0"/>
            <a:r>
              <a:rPr lang="en-US" sz="1400" dirty="0" smtClean="0">
                <a:solidFill>
                  <a:srgbClr val="FFFFFF"/>
                </a:solidFill>
                <a:latin typeface="Arial" charset="0"/>
              </a:rPr>
              <a:t>Partners</a:t>
            </a:r>
            <a:endParaRPr lang="en-US" sz="14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329" name="Rectangle 9"/>
          <p:cNvSpPr>
            <a:spLocks noChangeArrowheads="1"/>
          </p:cNvSpPr>
          <p:nvPr/>
        </p:nvSpPr>
        <p:spPr bwMode="auto">
          <a:xfrm>
            <a:off x="862453" y="1092544"/>
            <a:ext cx="1390778" cy="3460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0000" tIns="46800" rIns="90000" bIns="46800" anchor="ctr"/>
          <a:lstStyle/>
          <a:p>
            <a:pPr algn="ctr" eaLnBrk="0" hangingPunct="0"/>
            <a:r>
              <a:rPr lang="en-US" sz="1400" smtClean="0">
                <a:solidFill>
                  <a:srgbClr val="FFFFFF"/>
                </a:solidFill>
                <a:latin typeface="Arial" charset="0"/>
              </a:rPr>
              <a:t>Employees</a:t>
            </a:r>
            <a:endParaRPr lang="en-US" sz="14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330" name="Rectangle 10"/>
          <p:cNvSpPr>
            <a:spLocks noChangeArrowheads="1"/>
          </p:cNvSpPr>
          <p:nvPr/>
        </p:nvSpPr>
        <p:spPr bwMode="auto">
          <a:xfrm>
            <a:off x="4597460" y="1091050"/>
            <a:ext cx="1477235" cy="3460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0000" tIns="46800" rIns="90000" bIns="46800" anchor="ctr"/>
          <a:lstStyle/>
          <a:p>
            <a:pPr algn="ctr" eaLnBrk="0" hangingPunct="0"/>
            <a:r>
              <a:rPr lang="en-US" sz="1400" dirty="0" smtClean="0">
                <a:solidFill>
                  <a:srgbClr val="FFFFFF"/>
                </a:solidFill>
                <a:latin typeface="Arial Unicode MS" pitchFamily="34" charset="-128"/>
              </a:rPr>
              <a:t>Suppliers     </a:t>
            </a:r>
            <a:endParaRPr lang="en-US" sz="1400" dirty="0">
              <a:solidFill>
                <a:srgbClr val="FFFFFF"/>
              </a:solidFill>
              <a:latin typeface="Arial" charset="0"/>
            </a:endParaRPr>
          </a:p>
        </p:txBody>
      </p:sp>
      <p:grpSp>
        <p:nvGrpSpPr>
          <p:cNvPr id="3" name="Gruppieren 59"/>
          <p:cNvGrpSpPr/>
          <p:nvPr/>
        </p:nvGrpSpPr>
        <p:grpSpPr>
          <a:xfrm>
            <a:off x="126064" y="4462927"/>
            <a:ext cx="2855032" cy="2040841"/>
            <a:chOff x="126064" y="4462927"/>
            <a:chExt cx="2855032" cy="2040841"/>
          </a:xfrm>
        </p:grpSpPr>
        <p:sp>
          <p:nvSpPr>
            <p:cNvPr id="12319" name="Rectangle 13"/>
            <p:cNvSpPr>
              <a:spLocks noChangeArrowheads="1"/>
            </p:cNvSpPr>
            <p:nvPr/>
          </p:nvSpPr>
          <p:spPr bwMode="auto">
            <a:xfrm>
              <a:off x="126064" y="5612147"/>
              <a:ext cx="914400" cy="5032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lIns="90000" tIns="46800" rIns="90000" bIns="46800" anchor="ctr"/>
            <a:lstStyle/>
            <a:p>
              <a:pPr algn="ctr" eaLnBrk="0" hangingPunct="0"/>
              <a:r>
                <a:rPr lang="en-US" sz="1400" smtClean="0">
                  <a:latin typeface="+mj-lt"/>
                </a:rPr>
                <a:t>Contacts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2320" name="Rectangle 14"/>
            <p:cNvSpPr>
              <a:spLocks noChangeArrowheads="1"/>
            </p:cNvSpPr>
            <p:nvPr/>
          </p:nvSpPr>
          <p:spPr bwMode="auto">
            <a:xfrm>
              <a:off x="1094276" y="5612147"/>
              <a:ext cx="914400" cy="4905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lIns="90000" tIns="46800" rIns="90000" bIns="46800" anchor="ctr"/>
            <a:lstStyle/>
            <a:p>
              <a:pPr algn="ctr" eaLnBrk="0" hangingPunct="0"/>
              <a:r>
                <a:rPr lang="en-US" sz="1400" smtClean="0">
                  <a:latin typeface="+mj-lt"/>
                </a:rPr>
                <a:t>Personal</a:t>
              </a:r>
              <a:br>
                <a:rPr lang="en-US" sz="1400" smtClean="0">
                  <a:latin typeface="+mj-lt"/>
                </a:rPr>
              </a:br>
              <a:r>
                <a:rPr lang="en-US" sz="1400" smtClean="0">
                  <a:latin typeface="+mj-lt"/>
                </a:rPr>
                <a:t>Profile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2321" name="Rectangle 15"/>
            <p:cNvSpPr>
              <a:spLocks noChangeArrowheads="1"/>
            </p:cNvSpPr>
            <p:nvPr/>
          </p:nvSpPr>
          <p:spPr bwMode="auto">
            <a:xfrm>
              <a:off x="2066696" y="5612147"/>
              <a:ext cx="914400" cy="4905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lIns="90000" tIns="46800" rIns="90000" bIns="46800" anchor="ctr"/>
            <a:lstStyle/>
            <a:p>
              <a:pPr algn="ctr" eaLnBrk="0" hangingPunct="0"/>
              <a:r>
                <a:rPr lang="en-US" sz="1400" smtClean="0">
                  <a:latin typeface="+mj-lt"/>
                </a:rPr>
                <a:t>Blogs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2322" name="Rectangle 16"/>
            <p:cNvSpPr>
              <a:spLocks noChangeArrowheads="1"/>
            </p:cNvSpPr>
            <p:nvPr/>
          </p:nvSpPr>
          <p:spPr bwMode="auto">
            <a:xfrm>
              <a:off x="1094276" y="5056657"/>
              <a:ext cx="914400" cy="4905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lIns="90000" tIns="46800" rIns="90000" bIns="46800" anchor="ctr"/>
            <a:lstStyle/>
            <a:p>
              <a:pPr algn="ctr" eaLnBrk="0" hangingPunct="0"/>
              <a:r>
                <a:rPr lang="en-US" sz="1400" smtClean="0">
                  <a:latin typeface="+mj-lt"/>
                </a:rPr>
                <a:t>Web Links	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2323" name="Rectangle 17"/>
            <p:cNvSpPr>
              <a:spLocks noChangeArrowheads="1"/>
            </p:cNvSpPr>
            <p:nvPr/>
          </p:nvSpPr>
          <p:spPr bwMode="auto">
            <a:xfrm>
              <a:off x="2064361" y="5056657"/>
              <a:ext cx="914400" cy="4905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lIns="90000" tIns="46800" rIns="90000" bIns="46800" anchor="ctr"/>
            <a:lstStyle/>
            <a:p>
              <a:pPr algn="ctr" eaLnBrk="0" hangingPunct="0"/>
              <a:r>
                <a:rPr lang="en-US" sz="1400" smtClean="0">
                  <a:latin typeface="+mj-lt"/>
                </a:rPr>
                <a:t>Notes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2324" name="Rectangle 18"/>
            <p:cNvSpPr>
              <a:spLocks noChangeArrowheads="1"/>
            </p:cNvSpPr>
            <p:nvPr/>
          </p:nvSpPr>
          <p:spPr bwMode="auto">
            <a:xfrm>
              <a:off x="428596" y="4462927"/>
              <a:ext cx="2406726" cy="55617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0" hangingPunct="0"/>
              <a:r>
                <a:rPr lang="en-US" sz="1600" smtClean="0">
                  <a:latin typeface="Arial" charset="0"/>
                </a:rPr>
                <a:t>Semi-structured Content</a:t>
              </a:r>
              <a:r>
                <a:rPr lang="en-US" sz="1400" smtClean="0">
                  <a:latin typeface="Arial" charset="0"/>
                </a:rPr>
                <a:t/>
              </a:r>
              <a:br>
                <a:rPr lang="en-US" sz="1400" smtClean="0">
                  <a:latin typeface="Arial" charset="0"/>
                </a:rPr>
              </a:br>
              <a:r>
                <a:rPr lang="en-US" sz="1400" i="1" smtClean="0">
                  <a:latin typeface="Arial" charset="0"/>
                </a:rPr>
                <a:t>(collect, organize, edit)</a:t>
              </a:r>
              <a:endParaRPr lang="en-US" sz="1400" i="1" dirty="0">
                <a:latin typeface="Arial" charset="0"/>
              </a:endParaRPr>
            </a:p>
          </p:txBody>
        </p:sp>
        <p:sp>
          <p:nvSpPr>
            <p:cNvPr id="12325" name="Rectangle 19"/>
            <p:cNvSpPr>
              <a:spLocks noChangeArrowheads="1"/>
            </p:cNvSpPr>
            <p:nvPr/>
          </p:nvSpPr>
          <p:spPr bwMode="auto">
            <a:xfrm>
              <a:off x="132171" y="5061406"/>
              <a:ext cx="914400" cy="4905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lIns="90000" tIns="46800" rIns="90000" bIns="46800" anchor="ctr"/>
            <a:lstStyle/>
            <a:p>
              <a:pPr algn="ctr" eaLnBrk="0" hangingPunct="0"/>
              <a:r>
                <a:rPr lang="en-US" sz="1400" smtClean="0">
                  <a:latin typeface="+mj-lt"/>
                </a:rPr>
                <a:t>Office</a:t>
              </a:r>
              <a:br>
                <a:rPr lang="en-US" sz="1400" smtClean="0">
                  <a:latin typeface="+mj-lt"/>
                </a:rPr>
              </a:br>
              <a:r>
                <a:rPr lang="en-US" sz="1400" smtClean="0">
                  <a:latin typeface="+mj-lt"/>
                </a:rPr>
                <a:t>Documents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2302" name="Text Box 37"/>
            <p:cNvSpPr txBox="1">
              <a:spLocks noChangeArrowheads="1"/>
            </p:cNvSpPr>
            <p:nvPr/>
          </p:nvSpPr>
          <p:spPr bwMode="auto">
            <a:xfrm>
              <a:off x="642910" y="6163033"/>
              <a:ext cx="1765525" cy="34073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l" eaLnBrk="0" hangingPunct="0"/>
              <a:r>
                <a:rPr lang="en-US" sz="1600" dirty="0" smtClean="0">
                  <a:latin typeface="Arial" charset="0"/>
                </a:rPr>
                <a:t>Personal Content</a:t>
              </a:r>
              <a:endParaRPr lang="en-US" sz="1600" dirty="0">
                <a:latin typeface="Arial" charset="0"/>
              </a:endParaRPr>
            </a:p>
          </p:txBody>
        </p:sp>
      </p:grpSp>
      <p:grpSp>
        <p:nvGrpSpPr>
          <p:cNvPr id="4" name="Gruppieren 49"/>
          <p:cNvGrpSpPr/>
          <p:nvPr/>
        </p:nvGrpSpPr>
        <p:grpSpPr>
          <a:xfrm>
            <a:off x="3159021" y="4447025"/>
            <a:ext cx="2871012" cy="2056743"/>
            <a:chOff x="3159021" y="4447025"/>
            <a:chExt cx="2871012" cy="2056743"/>
          </a:xfrm>
        </p:grpSpPr>
        <p:sp>
          <p:nvSpPr>
            <p:cNvPr id="12312" name="Rectangle 21"/>
            <p:cNvSpPr>
              <a:spLocks noChangeArrowheads="1"/>
            </p:cNvSpPr>
            <p:nvPr/>
          </p:nvSpPr>
          <p:spPr bwMode="auto">
            <a:xfrm>
              <a:off x="3159021" y="5048705"/>
              <a:ext cx="914400" cy="4905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lIns="90000" tIns="46800" rIns="90000" bIns="46800" anchor="ctr"/>
            <a:lstStyle/>
            <a:p>
              <a:pPr algn="ctr" eaLnBrk="0" hangingPunct="0"/>
              <a:r>
                <a:rPr lang="en-US" sz="1400" smtClean="0">
                  <a:latin typeface="+mj-lt"/>
                </a:rPr>
                <a:t>Office</a:t>
              </a:r>
              <a:br>
                <a:rPr lang="en-US" sz="1400" smtClean="0">
                  <a:latin typeface="+mj-lt"/>
                </a:rPr>
              </a:br>
              <a:r>
                <a:rPr lang="en-US" sz="1400" smtClean="0">
                  <a:latin typeface="+mj-lt"/>
                </a:rPr>
                <a:t>Documents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2313" name="Rectangle 22"/>
            <p:cNvSpPr>
              <a:spLocks noChangeArrowheads="1"/>
            </p:cNvSpPr>
            <p:nvPr/>
          </p:nvSpPr>
          <p:spPr bwMode="auto">
            <a:xfrm>
              <a:off x="3660735" y="4447025"/>
              <a:ext cx="1911397" cy="55617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sz="1600" smtClean="0">
                  <a:latin typeface="Arial" pitchFamily="34" charset="0"/>
                </a:rPr>
                <a:t>Work Spaces</a:t>
              </a:r>
            </a:p>
            <a:p>
              <a:pPr algn="ctr"/>
              <a:r>
                <a:rPr lang="en-US" sz="1400" i="1" smtClean="0">
                  <a:latin typeface="Arial" pitchFamily="34" charset="0"/>
                </a:rPr>
                <a:t>(share, communicate)</a:t>
              </a:r>
              <a:endParaRPr lang="en-US" sz="1400" i="1" dirty="0" smtClean="0">
                <a:latin typeface="Arial" pitchFamily="34" charset="0"/>
              </a:endParaRPr>
            </a:p>
          </p:txBody>
        </p:sp>
        <p:sp>
          <p:nvSpPr>
            <p:cNvPr id="12315" name="Rectangle 24"/>
            <p:cNvSpPr>
              <a:spLocks noChangeArrowheads="1"/>
            </p:cNvSpPr>
            <p:nvPr/>
          </p:nvSpPr>
          <p:spPr bwMode="auto">
            <a:xfrm>
              <a:off x="3159021" y="5615348"/>
              <a:ext cx="914400" cy="4905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lIns="90000" tIns="46800" rIns="90000" bIns="46800" anchor="ctr"/>
            <a:lstStyle/>
            <a:p>
              <a:pPr algn="ctr" eaLnBrk="0" hangingPunct="0"/>
              <a:r>
                <a:rPr lang="en-US" sz="1400" smtClean="0">
                  <a:latin typeface="+mj-lt"/>
                </a:rPr>
                <a:t>Templates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2316" name="Rectangle 25"/>
            <p:cNvSpPr>
              <a:spLocks noChangeArrowheads="1"/>
            </p:cNvSpPr>
            <p:nvPr/>
          </p:nvSpPr>
          <p:spPr bwMode="auto">
            <a:xfrm>
              <a:off x="4132571" y="5615348"/>
              <a:ext cx="914400" cy="4905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lIns="90000" tIns="46800" rIns="90000" bIns="46800" anchor="ctr"/>
            <a:lstStyle/>
            <a:p>
              <a:pPr algn="ctr" eaLnBrk="0" hangingPunct="0"/>
              <a:r>
                <a:rPr lang="en-US" sz="1400" smtClean="0">
                  <a:latin typeface="+mj-lt"/>
                </a:rPr>
                <a:t>Tasks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2317" name="Rectangle 26"/>
            <p:cNvSpPr>
              <a:spLocks noChangeArrowheads="1"/>
            </p:cNvSpPr>
            <p:nvPr/>
          </p:nvSpPr>
          <p:spPr bwMode="auto">
            <a:xfrm>
              <a:off x="5115633" y="5032803"/>
              <a:ext cx="914400" cy="4905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lIns="90000" tIns="46800" rIns="90000" bIns="46800" anchor="ctr"/>
            <a:lstStyle/>
            <a:p>
              <a:pPr algn="ctr" eaLnBrk="0" hangingPunct="0"/>
              <a:r>
                <a:rPr lang="en-US" sz="1400" smtClean="0">
                  <a:latin typeface="+mj-lt"/>
                </a:rPr>
                <a:t>News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2314" name="Rectangle 23"/>
            <p:cNvSpPr>
              <a:spLocks noChangeArrowheads="1"/>
            </p:cNvSpPr>
            <p:nvPr/>
          </p:nvSpPr>
          <p:spPr bwMode="auto">
            <a:xfrm>
              <a:off x="4140516" y="5040754"/>
              <a:ext cx="914400" cy="4905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lIns="90000" tIns="46800" rIns="90000" bIns="46800" anchor="ctr"/>
            <a:lstStyle/>
            <a:p>
              <a:pPr algn="ctr" eaLnBrk="0" hangingPunct="0"/>
              <a:r>
                <a:rPr lang="en-US" sz="1400" smtClean="0">
                  <a:latin typeface="+mj-lt"/>
                </a:rPr>
                <a:t>Wikis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2318" name="Rectangle 27"/>
            <p:cNvSpPr>
              <a:spLocks noChangeArrowheads="1"/>
            </p:cNvSpPr>
            <p:nvPr/>
          </p:nvSpPr>
          <p:spPr bwMode="auto">
            <a:xfrm>
              <a:off x="5105584" y="5615348"/>
              <a:ext cx="914401" cy="4905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lIns="90000" tIns="46800" rIns="90000" bIns="46800" anchor="ctr"/>
            <a:lstStyle/>
            <a:p>
              <a:pPr algn="ctr" eaLnBrk="0" hangingPunct="0"/>
              <a:r>
                <a:rPr lang="en-US" sz="1400" smtClean="0">
                  <a:latin typeface="+mj-lt"/>
                </a:rPr>
                <a:t>Forum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2303" name="Text Box 38"/>
            <p:cNvSpPr txBox="1">
              <a:spLocks noChangeArrowheads="1"/>
            </p:cNvSpPr>
            <p:nvPr/>
          </p:nvSpPr>
          <p:spPr bwMode="auto">
            <a:xfrm>
              <a:off x="4018804" y="6163033"/>
              <a:ext cx="1115988" cy="34073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l" eaLnBrk="0" hangingPunct="0"/>
              <a:r>
                <a:rPr lang="en-US" sz="1600" dirty="0" smtClean="0">
                  <a:latin typeface="Arial" charset="0"/>
                </a:rPr>
                <a:t>Teamwork</a:t>
              </a:r>
              <a:endParaRPr lang="en-US" sz="1600" dirty="0">
                <a:latin typeface="Arial" charset="0"/>
              </a:endParaRPr>
            </a:p>
          </p:txBody>
        </p:sp>
      </p:grpSp>
      <p:grpSp>
        <p:nvGrpSpPr>
          <p:cNvPr id="5" name="Gruppieren 48"/>
          <p:cNvGrpSpPr/>
          <p:nvPr/>
        </p:nvGrpSpPr>
        <p:grpSpPr>
          <a:xfrm>
            <a:off x="6142957" y="4453348"/>
            <a:ext cx="2867758" cy="2050420"/>
            <a:chOff x="6142957" y="4453348"/>
            <a:chExt cx="2867758" cy="2050420"/>
          </a:xfrm>
        </p:grpSpPr>
        <p:sp>
          <p:nvSpPr>
            <p:cNvPr id="12305" name="Rectangle 29"/>
            <p:cNvSpPr>
              <a:spLocks noChangeArrowheads="1"/>
            </p:cNvSpPr>
            <p:nvPr/>
          </p:nvSpPr>
          <p:spPr bwMode="auto">
            <a:xfrm>
              <a:off x="6142957" y="5029592"/>
              <a:ext cx="914400" cy="4905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lIns="90000" tIns="46800" rIns="90000" bIns="46800" anchor="ctr"/>
            <a:lstStyle/>
            <a:p>
              <a:pPr algn="ctr" eaLnBrk="0" hangingPunct="0"/>
              <a:r>
                <a:rPr lang="en-US" sz="1400" smtClean="0">
                  <a:latin typeface="+mj-lt"/>
                </a:rPr>
                <a:t>Customer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2306" name="Rectangle 30"/>
            <p:cNvSpPr>
              <a:spLocks noChangeArrowheads="1"/>
            </p:cNvSpPr>
            <p:nvPr/>
          </p:nvSpPr>
          <p:spPr bwMode="auto">
            <a:xfrm>
              <a:off x="7114507" y="5032803"/>
              <a:ext cx="914400" cy="4905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lIns="90000" tIns="46800" rIns="90000" bIns="46800" anchor="ctr"/>
            <a:lstStyle/>
            <a:p>
              <a:pPr algn="ctr" eaLnBrk="0" hangingPunct="0"/>
              <a:r>
                <a:rPr lang="en-US" sz="1400" dirty="0" smtClean="0">
                  <a:latin typeface="+mj-lt"/>
                </a:rPr>
                <a:t>Task	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2307" name="Rectangle 31"/>
            <p:cNvSpPr>
              <a:spLocks noChangeArrowheads="1"/>
            </p:cNvSpPr>
            <p:nvPr/>
          </p:nvSpPr>
          <p:spPr bwMode="auto">
            <a:xfrm>
              <a:off x="6142957" y="5612137"/>
              <a:ext cx="914400" cy="4905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lIns="90000" tIns="46800" rIns="90000" bIns="46800" anchor="ctr"/>
            <a:lstStyle/>
            <a:p>
              <a:pPr algn="ctr" eaLnBrk="0" hangingPunct="0"/>
              <a:r>
                <a:rPr lang="en-US" sz="1400" dirty="0" smtClean="0">
                  <a:latin typeface="+mj-lt"/>
                </a:rPr>
                <a:t>Opportunity	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2308" name="Rectangle 32"/>
            <p:cNvSpPr>
              <a:spLocks noChangeArrowheads="1"/>
            </p:cNvSpPr>
            <p:nvPr/>
          </p:nvSpPr>
          <p:spPr bwMode="auto">
            <a:xfrm>
              <a:off x="7114507" y="5612137"/>
              <a:ext cx="914400" cy="4905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lIns="90000" tIns="46800" rIns="90000" bIns="46800" anchor="ctr"/>
            <a:lstStyle/>
            <a:p>
              <a:pPr algn="ctr" eaLnBrk="0" hangingPunct="0"/>
              <a:r>
                <a:rPr lang="en-US" sz="1400" smtClean="0">
                  <a:latin typeface="+mj-lt"/>
                </a:rPr>
                <a:t>Statistics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2309" name="Rectangle 33"/>
            <p:cNvSpPr>
              <a:spLocks noChangeArrowheads="1"/>
            </p:cNvSpPr>
            <p:nvPr/>
          </p:nvSpPr>
          <p:spPr bwMode="auto">
            <a:xfrm>
              <a:off x="8096315" y="5032803"/>
              <a:ext cx="914400" cy="4905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lIns="90000" tIns="46800" rIns="90000" bIns="46800" anchor="ctr"/>
            <a:lstStyle/>
            <a:p>
              <a:pPr algn="ctr" eaLnBrk="0" hangingPunct="0"/>
              <a:r>
                <a:rPr lang="en-US" sz="1400" dirty="0" smtClean="0">
                  <a:latin typeface="+mj-lt"/>
                </a:rPr>
                <a:t>Company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2310" name="Rectangle 34"/>
            <p:cNvSpPr>
              <a:spLocks noChangeArrowheads="1"/>
            </p:cNvSpPr>
            <p:nvPr/>
          </p:nvSpPr>
          <p:spPr bwMode="auto">
            <a:xfrm>
              <a:off x="8088364" y="5607397"/>
              <a:ext cx="914400" cy="4905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lIns="90000" tIns="46800" rIns="90000" bIns="46800" anchor="ctr"/>
            <a:lstStyle/>
            <a:p>
              <a:pPr algn="ctr" eaLnBrk="0" hangingPunct="0"/>
              <a:r>
                <a:rPr lang="en-US" sz="1400" smtClean="0">
                  <a:latin typeface="+mj-lt"/>
                </a:rPr>
                <a:t>Other</a:t>
              </a:r>
              <a:br>
                <a:rPr lang="en-US" sz="1400" smtClean="0">
                  <a:latin typeface="+mj-lt"/>
                </a:rPr>
              </a:br>
              <a:r>
                <a:rPr lang="en-US" sz="1400" smtClean="0">
                  <a:latin typeface="+mj-lt"/>
                </a:rPr>
                <a:t>Information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2311" name="Rectangle 35"/>
            <p:cNvSpPr>
              <a:spLocks noChangeArrowheads="1"/>
            </p:cNvSpPr>
            <p:nvPr/>
          </p:nvSpPr>
          <p:spPr bwMode="auto">
            <a:xfrm>
              <a:off x="6786578" y="4453348"/>
              <a:ext cx="1765525" cy="7716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0" hangingPunct="0"/>
              <a:r>
                <a:rPr lang="en-US" sz="1600" smtClean="0">
                  <a:latin typeface="Arial" charset="0"/>
                </a:rPr>
                <a:t>Business Objects</a:t>
              </a:r>
            </a:p>
            <a:p>
              <a:pPr algn="ctr" eaLnBrk="0" hangingPunct="0"/>
              <a:r>
                <a:rPr lang="en-US" sz="1400" i="1" smtClean="0">
                  <a:latin typeface="Arial" pitchFamily="34" charset="0"/>
                </a:rPr>
                <a:t>(access, manage)</a:t>
              </a:r>
            </a:p>
            <a:p>
              <a:pPr algn="ctr" eaLnBrk="0" hangingPunct="0"/>
              <a:endParaRPr lang="en-US" sz="1400" dirty="0">
                <a:latin typeface="Arial" charset="0"/>
              </a:endParaRPr>
            </a:p>
          </p:txBody>
        </p:sp>
        <p:sp>
          <p:nvSpPr>
            <p:cNvPr id="12304" name="Text Box 39"/>
            <p:cNvSpPr txBox="1">
              <a:spLocks noChangeArrowheads="1"/>
            </p:cNvSpPr>
            <p:nvPr/>
          </p:nvSpPr>
          <p:spPr bwMode="auto">
            <a:xfrm>
              <a:off x="6786578" y="6163033"/>
              <a:ext cx="1892162" cy="34073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l" eaLnBrk="0" hangingPunct="0"/>
              <a:r>
                <a:rPr lang="en-US" sz="1600" dirty="0" smtClean="0">
                  <a:latin typeface="Arial" charset="0"/>
                </a:rPr>
                <a:t>Enterprise Content</a:t>
              </a:r>
              <a:endParaRPr lang="en-US" sz="1600" dirty="0">
                <a:latin typeface="Arial" charset="0"/>
              </a:endParaRPr>
            </a:p>
          </p:txBody>
        </p:sp>
      </p:grpSp>
      <p:sp>
        <p:nvSpPr>
          <p:cNvPr id="52" name="Datumsplatzhalter 5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en-US" dirty="0"/>
          </a:p>
        </p:txBody>
      </p:sp>
      <p:sp>
        <p:nvSpPr>
          <p:cNvPr id="59" name="Foliennummernplatzhalter 5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B0F6F9-0731-40B4-89E9-684A2C5BBDD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pSp>
        <p:nvGrpSpPr>
          <p:cNvPr id="6" name="Gruppieren 62"/>
          <p:cNvGrpSpPr/>
          <p:nvPr/>
        </p:nvGrpSpPr>
        <p:grpSpPr>
          <a:xfrm>
            <a:off x="1647093" y="2973731"/>
            <a:ext cx="5647592" cy="3527103"/>
            <a:chOff x="1647093" y="2973731"/>
            <a:chExt cx="5647592" cy="3527103"/>
          </a:xfrm>
        </p:grpSpPr>
        <p:sp>
          <p:nvSpPr>
            <p:cNvPr id="636931" name="AutoShape 3"/>
            <p:cNvSpPr>
              <a:spLocks noChangeArrowheads="1"/>
            </p:cNvSpPr>
            <p:nvPr/>
          </p:nvSpPr>
          <p:spPr bwMode="auto">
            <a:xfrm>
              <a:off x="1647093" y="2973731"/>
              <a:ext cx="5647592" cy="1439862"/>
            </a:xfrm>
            <a:prstGeom prst="triangle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wrap="none" lIns="90000" tIns="46800" rIns="90000" bIns="46800" anchor="t" anchorCtr="0"/>
            <a:lstStyle/>
            <a:p>
              <a:pPr algn="ctr" eaLnBrk="0" hangingPunct="0"/>
              <a:r>
                <a:rPr lang="en-US" sz="1600" dirty="0" smtClean="0">
                  <a:latin typeface="Arial" charset="0"/>
                </a:rPr>
                <a:t>Types, Relations, </a:t>
              </a:r>
              <a:br>
                <a:rPr lang="en-US" sz="1600" dirty="0" smtClean="0">
                  <a:latin typeface="Arial" charset="0"/>
                </a:rPr>
              </a:br>
              <a:r>
                <a:rPr lang="en-US" sz="1600" dirty="0" smtClean="0">
                  <a:latin typeface="Arial" charset="0"/>
                </a:rPr>
                <a:t>Hypertext, Tags</a:t>
              </a:r>
            </a:p>
            <a:p>
              <a:pPr algn="ctr" eaLnBrk="0" hangingPunct="0"/>
              <a:endParaRPr lang="en-US" sz="1600" dirty="0" smtClean="0">
                <a:latin typeface="Arial Unicode MS" pitchFamily="34" charset="-128"/>
              </a:endParaRPr>
            </a:p>
            <a:p>
              <a:pPr algn="ctr" eaLnBrk="0" hangingPunct="0"/>
              <a:endParaRPr lang="en-US" sz="1600" dirty="0" smtClean="0">
                <a:latin typeface="Arial" charset="0"/>
              </a:endParaRPr>
            </a:p>
            <a:p>
              <a:pPr algn="ctr" eaLnBrk="0" hangingPunct="0"/>
              <a:endParaRPr lang="en-US" sz="1600" dirty="0">
                <a:latin typeface="Arial" charset="0"/>
              </a:endParaRPr>
            </a:p>
          </p:txBody>
        </p:sp>
        <p:sp>
          <p:nvSpPr>
            <p:cNvPr id="61" name="Pfeil nach links und rechts 60"/>
            <p:cNvSpPr/>
            <p:nvPr/>
          </p:nvSpPr>
          <p:spPr bwMode="auto">
            <a:xfrm>
              <a:off x="5814439" y="6196420"/>
              <a:ext cx="500066" cy="285752"/>
            </a:xfrm>
            <a:prstGeom prst="left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Pfeil nach links und rechts 61"/>
            <p:cNvSpPr/>
            <p:nvPr/>
          </p:nvSpPr>
          <p:spPr bwMode="auto">
            <a:xfrm>
              <a:off x="2857488" y="6215082"/>
              <a:ext cx="500066" cy="285752"/>
            </a:xfrm>
            <a:prstGeom prst="left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35038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69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0" y="2234876"/>
            <a:ext cx="9144000" cy="144949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/>
            <a:r>
              <a:rPr lang="en-US" b="1" dirty="0" smtClean="0"/>
              <a:t>1. Intelligent </a:t>
            </a:r>
            <a:r>
              <a:rPr lang="en-US" b="1" dirty="0"/>
              <a:t>Content Management Software</a:t>
            </a:r>
          </a:p>
          <a:p>
            <a:pPr marL="642937" lvl="1" indent="-285750"/>
            <a:r>
              <a:rPr lang="en-US" dirty="0" smtClean="0"/>
              <a:t>What </a:t>
            </a:r>
            <a:r>
              <a:rPr lang="en-US" dirty="0"/>
              <a:t>is intelligent content (IC)?</a:t>
            </a:r>
          </a:p>
          <a:p>
            <a:pPr marL="642937" lvl="1" indent="-285750"/>
            <a:r>
              <a:rPr lang="en-US" dirty="0" smtClean="0"/>
              <a:t>What </a:t>
            </a:r>
            <a:r>
              <a:rPr lang="en-US" dirty="0"/>
              <a:t>is intelligent content management software?</a:t>
            </a:r>
            <a:br>
              <a:rPr lang="en-US" dirty="0"/>
            </a:br>
            <a:endParaRPr lang="en-US" dirty="0"/>
          </a:p>
          <a:p>
            <a:pPr marL="0" indent="0"/>
            <a:r>
              <a:rPr lang="en-US" b="1" dirty="0" smtClean="0"/>
              <a:t>2. A Model-Based </a:t>
            </a:r>
            <a:r>
              <a:rPr lang="en-US" b="1" dirty="0"/>
              <a:t>ICMSaaS Architecture </a:t>
            </a:r>
          </a:p>
          <a:p>
            <a:pPr marL="700087" lvl="1" indent="-342900"/>
            <a:r>
              <a:rPr lang="en-US" dirty="0" smtClean="0"/>
              <a:t>Architectural overview</a:t>
            </a:r>
            <a:endParaRPr lang="en-US" dirty="0"/>
          </a:p>
          <a:p>
            <a:pPr marL="700087" lvl="1" indent="-342900"/>
            <a:r>
              <a:rPr lang="en-US" dirty="0"/>
              <a:t>A practical </a:t>
            </a:r>
            <a:r>
              <a:rPr lang="en-US" dirty="0" smtClean="0"/>
              <a:t>example</a:t>
            </a:r>
          </a:p>
          <a:p>
            <a:pPr marL="700087" lvl="1" indent="-342900"/>
            <a:r>
              <a:rPr lang="en-US" dirty="0" smtClean="0"/>
              <a:t>ICMSaaS as a platform for data-intensive apps</a:t>
            </a:r>
            <a:br>
              <a:rPr lang="en-US" dirty="0" smtClean="0"/>
            </a:br>
            <a:endParaRPr lang="en-US" dirty="0"/>
          </a:p>
          <a:p>
            <a:pPr marL="342900" indent="-342900"/>
            <a:r>
              <a:rPr lang="en-US" b="1" dirty="0" smtClean="0"/>
              <a:t>3. Summary </a:t>
            </a:r>
            <a:r>
              <a:rPr lang="en-US" b="1" dirty="0"/>
              <a:t>and Future Research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140709 Matthes Architecting intelligent content management services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75435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40123 Matthes Slides sebis 2014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a:style>
    </a:spDef>
    <a:lnDef>
      <a:spPr bwMode="auto">
        <a:ln>
          <a:headEnd type="none" w="med" len="med"/>
          <a:tailEnd type="none" w="med" len="med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140123 Matthes Slides sebis 2014</Template>
  <TotalTime>0</TotalTime>
  <Words>699</Words>
  <Application>Microsoft Office PowerPoint</Application>
  <PresentationFormat>Bildschirmpräsentation (4:3)</PresentationFormat>
  <Paragraphs>251</Paragraphs>
  <Slides>20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1" baseType="lpstr">
      <vt:lpstr>140123 Matthes Slides sebis 2014</vt:lpstr>
      <vt:lpstr>Architecting intelligent content management software as a service for Cuba’s enterprises</vt:lpstr>
      <vt:lpstr>Technische Universität München</vt:lpstr>
      <vt:lpstr>Overview</vt:lpstr>
      <vt:lpstr>What is intelligent content? (1/2)</vt:lpstr>
      <vt:lpstr>What is intelligent content? (2/2)</vt:lpstr>
      <vt:lpstr>Examples of content types</vt:lpstr>
      <vt:lpstr>Inference and discovery of content types</vt:lpstr>
      <vt:lpstr>What is intelligent content management software?</vt:lpstr>
      <vt:lpstr>Overview</vt:lpstr>
      <vt:lpstr>Architectural Overview</vt:lpstr>
      <vt:lpstr>Generic model-driven visualization of  intelligent content (1/2)</vt:lpstr>
      <vt:lpstr>Generic model-driven visualization of  intelligent content (2/2)</vt:lpstr>
      <vt:lpstr>Visualizing intelligent content (Tricia data widgets)</vt:lpstr>
      <vt:lpstr>Visualizing intelligent content (Tricia data widgets)</vt:lpstr>
      <vt:lpstr>Visualizing intelligent content (Tricia data widgets)</vt:lpstr>
      <vt:lpstr>German companies &amp; institutions using the  Tricia intelligent content management platform</vt:lpstr>
      <vt:lpstr>Overview</vt:lpstr>
      <vt:lpstr>Key benefits </vt:lpstr>
      <vt:lpstr>Future Work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>Copyright sebis</dc:description>
  <cp:lastModifiedBy/>
  <cp:revision>1</cp:revision>
  <dcterms:created xsi:type="dcterms:W3CDTF">2014-07-06T12:18:52Z</dcterms:created>
  <dcterms:modified xsi:type="dcterms:W3CDTF">2014-07-10T12:40:21Z</dcterms:modified>
</cp:coreProperties>
</file>